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98" r:id="rId3"/>
    <p:sldId id="314" r:id="rId4"/>
    <p:sldId id="309" r:id="rId5"/>
    <p:sldId id="302" r:id="rId6"/>
    <p:sldId id="261" r:id="rId7"/>
    <p:sldId id="291" r:id="rId8"/>
    <p:sldId id="307" r:id="rId9"/>
    <p:sldId id="308" r:id="rId10"/>
    <p:sldId id="311" r:id="rId11"/>
    <p:sldId id="312" r:id="rId12"/>
    <p:sldId id="303" r:id="rId13"/>
    <p:sldId id="304" r:id="rId14"/>
    <p:sldId id="305" r:id="rId15"/>
    <p:sldId id="306" r:id="rId16"/>
    <p:sldId id="267" r:id="rId17"/>
    <p:sldId id="313" r:id="rId18"/>
    <p:sldId id="271"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DESARRA Julia" initials="BJ" lastIdx="12" clrIdx="0">
    <p:extLst>
      <p:ext uri="{19B8F6BF-5375-455C-9EA6-DF929625EA0E}">
        <p15:presenceInfo xmlns:p15="http://schemas.microsoft.com/office/powerpoint/2012/main" userId="S-1-5-21-545031202-1068360447-4199007344-1831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577"/>
    <a:srgbClr val="FDB7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0445" autoAdjust="0"/>
  </p:normalViewPr>
  <p:slideViewPr>
    <p:cSldViewPr snapToGrid="0" snapToObjects="1">
      <p:cViewPr varScale="1">
        <p:scale>
          <a:sx n="69" d="100"/>
          <a:sy n="69" d="100"/>
        </p:scale>
        <p:origin x="5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43439-EA4C-D947-817F-D9F6D722C1FC}" type="datetimeFigureOut">
              <a:rPr lang="en-US" smtClean="0"/>
              <a:t>11/25/2020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946FA-FC88-A149-A446-2F3A332E595C}" type="slidenum">
              <a:rPr lang="en-US" smtClean="0"/>
              <a:t>‹#›</a:t>
            </a:fld>
            <a:endParaRPr lang="en-US" dirty="0"/>
          </a:p>
        </p:txBody>
      </p:sp>
    </p:spTree>
    <p:extLst>
      <p:ext uri="{BB962C8B-B14F-4D97-AF65-F5344CB8AC3E}">
        <p14:creationId xmlns:p14="http://schemas.microsoft.com/office/powerpoint/2010/main" val="96973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What’s changed:</a:t>
            </a:r>
            <a:r>
              <a:rPr lang="en-US" baseline="0" dirty="0" smtClean="0"/>
              <a:t> </a:t>
            </a:r>
          </a:p>
          <a:p>
            <a:r>
              <a:rPr lang="en-US" baseline="0" dirty="0" smtClean="0"/>
              <a:t>- Removal of second sentence in first paragraph </a:t>
            </a:r>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4</a:t>
            </a:fld>
            <a:endParaRPr lang="en-US" dirty="0"/>
          </a:p>
        </p:txBody>
      </p:sp>
    </p:spTree>
    <p:extLst>
      <p:ext uri="{BB962C8B-B14F-4D97-AF65-F5344CB8AC3E}">
        <p14:creationId xmlns:p14="http://schemas.microsoft.com/office/powerpoint/2010/main" val="43281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651BC-14D3-4ACF-9DEC-141D8D10ABD4}" type="slidenum">
              <a:rPr lang="en-CA" smtClean="0"/>
              <a:t>13</a:t>
            </a:fld>
            <a:endParaRPr lang="en-CA" dirty="0"/>
          </a:p>
        </p:txBody>
      </p:sp>
    </p:spTree>
    <p:extLst>
      <p:ext uri="{BB962C8B-B14F-4D97-AF65-F5344CB8AC3E}">
        <p14:creationId xmlns:p14="http://schemas.microsoft.com/office/powerpoint/2010/main" val="183119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651BC-14D3-4ACF-9DEC-141D8D10ABD4}" type="slidenum">
              <a:rPr lang="en-CA" smtClean="0"/>
              <a:t>14</a:t>
            </a:fld>
            <a:endParaRPr lang="en-CA" dirty="0"/>
          </a:p>
        </p:txBody>
      </p:sp>
    </p:spTree>
    <p:extLst>
      <p:ext uri="{BB962C8B-B14F-4D97-AF65-F5344CB8AC3E}">
        <p14:creationId xmlns:p14="http://schemas.microsoft.com/office/powerpoint/2010/main" val="182658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651BC-14D3-4ACF-9DEC-141D8D10ABD4}" type="slidenum">
              <a:rPr lang="en-CA" smtClean="0"/>
              <a:t>15</a:t>
            </a:fld>
            <a:endParaRPr lang="en-CA" dirty="0"/>
          </a:p>
        </p:txBody>
      </p:sp>
    </p:spTree>
    <p:extLst>
      <p:ext uri="{BB962C8B-B14F-4D97-AF65-F5344CB8AC3E}">
        <p14:creationId xmlns:p14="http://schemas.microsoft.com/office/powerpoint/2010/main" val="228090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Presentation will refer to where they can find the full criteria list </a:t>
            </a:r>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16</a:t>
            </a:fld>
            <a:endParaRPr lang="en-US" dirty="0"/>
          </a:p>
        </p:txBody>
      </p:sp>
    </p:spTree>
    <p:extLst>
      <p:ext uri="{BB962C8B-B14F-4D97-AF65-F5344CB8AC3E}">
        <p14:creationId xmlns:p14="http://schemas.microsoft.com/office/powerpoint/2010/main" val="186460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17</a:t>
            </a:fld>
            <a:endParaRPr lang="en-US" dirty="0"/>
          </a:p>
        </p:txBody>
      </p:sp>
    </p:spTree>
    <p:extLst>
      <p:ext uri="{BB962C8B-B14F-4D97-AF65-F5344CB8AC3E}">
        <p14:creationId xmlns:p14="http://schemas.microsoft.com/office/powerpoint/2010/main" val="23511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18</a:t>
            </a:fld>
            <a:endParaRPr lang="en-US" dirty="0"/>
          </a:p>
        </p:txBody>
      </p:sp>
    </p:spTree>
    <p:extLst>
      <p:ext uri="{BB962C8B-B14F-4D97-AF65-F5344CB8AC3E}">
        <p14:creationId xmlns:p14="http://schemas.microsoft.com/office/powerpoint/2010/main" val="3156581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19</a:t>
            </a:fld>
            <a:endParaRPr lang="en-US" dirty="0"/>
          </a:p>
        </p:txBody>
      </p:sp>
    </p:spTree>
    <p:extLst>
      <p:ext uri="{BB962C8B-B14F-4D97-AF65-F5344CB8AC3E}">
        <p14:creationId xmlns:p14="http://schemas.microsoft.com/office/powerpoint/2010/main" val="280019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946FA-FC88-A149-A446-2F3A332E59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1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6</a:t>
            </a:fld>
            <a:endParaRPr lang="en-US" dirty="0"/>
          </a:p>
        </p:txBody>
      </p:sp>
    </p:spTree>
    <p:extLst>
      <p:ext uri="{BB962C8B-B14F-4D97-AF65-F5344CB8AC3E}">
        <p14:creationId xmlns:p14="http://schemas.microsoft.com/office/powerpoint/2010/main" val="207158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00000"/>
              </a:lnSpc>
              <a:spcAft>
                <a:spcPts val="1200"/>
              </a:spcAft>
              <a:buNone/>
            </a:pPr>
            <a:r>
              <a:rPr lang="en-US" sz="1200" dirty="0" smtClean="0">
                <a:latin typeface="FuturaBook" panose="00000400000000000000" pitchFamily="2" charset="0"/>
              </a:rPr>
              <a:t>Since initiating a Class EA in January, Hydro One has been conducting technical and environmental studies and engaging with residents, First Nations communities, and representatives from federal and provincial agencies, Municipal staff, and interest groups. </a:t>
            </a:r>
            <a:br>
              <a:rPr lang="en-US" sz="1200" dirty="0" smtClean="0">
                <a:latin typeface="FuturaBook" panose="00000400000000000000" pitchFamily="2" charset="0"/>
              </a:rPr>
            </a:br>
            <a:endParaRPr lang="en-US" sz="1200" dirty="0" smtClean="0">
              <a:latin typeface="FuturaBook" panose="00000400000000000000" pitchFamily="2" charset="0"/>
            </a:endParaRPr>
          </a:p>
          <a:p>
            <a:pPr marL="0" indent="0">
              <a:spcAft>
                <a:spcPts val="1200"/>
              </a:spcAft>
              <a:buNone/>
            </a:pPr>
            <a:r>
              <a:rPr lang="en-US" sz="1200" dirty="0" smtClean="0">
                <a:latin typeface="FuturaBook" panose="00000400000000000000" pitchFamily="2" charset="0"/>
              </a:rPr>
              <a:t>Through our technical reviews and feedback received, we have developed a more in-depth understanding of the study area for each of the route alternatives. </a:t>
            </a:r>
          </a:p>
          <a:p>
            <a:pPr marL="0" indent="0">
              <a:spcAft>
                <a:spcPts val="1200"/>
              </a:spcAft>
              <a:buNone/>
            </a:pPr>
            <a:r>
              <a:rPr lang="en-US" sz="1200" dirty="0" smtClean="0">
                <a:latin typeface="FuturaBook" panose="00000400000000000000" pitchFamily="2" charset="0"/>
              </a:rPr>
              <a:t>Based on what we have learned, Hydro One has made four refinements to our route alternatives and has identified the need to expand our Chatham Switching Station to the east on our existing lands, due to technical and environmental constraints and requirements. Further details can be found on maps tab below. </a:t>
            </a:r>
          </a:p>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7</a:t>
            </a:fld>
            <a:endParaRPr lang="en-US" dirty="0"/>
          </a:p>
        </p:txBody>
      </p:sp>
    </p:spTree>
    <p:extLst>
      <p:ext uri="{BB962C8B-B14F-4D97-AF65-F5344CB8AC3E}">
        <p14:creationId xmlns:p14="http://schemas.microsoft.com/office/powerpoint/2010/main" val="193533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Changes</a:t>
            </a:r>
            <a:r>
              <a:rPr lang="en-US" baseline="0" dirty="0" smtClean="0"/>
              <a:t> in red/green </a:t>
            </a:r>
          </a:p>
          <a:p>
            <a:pPr algn="l"/>
            <a:r>
              <a:rPr lang="en-US" baseline="0" dirty="0" smtClean="0"/>
              <a:t>Removed last sentence in the Key Feedback We’ve Heard Section </a:t>
            </a:r>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8</a:t>
            </a:fld>
            <a:endParaRPr lang="en-US" dirty="0"/>
          </a:p>
        </p:txBody>
      </p:sp>
    </p:spTree>
    <p:extLst>
      <p:ext uri="{BB962C8B-B14F-4D97-AF65-F5344CB8AC3E}">
        <p14:creationId xmlns:p14="http://schemas.microsoft.com/office/powerpoint/2010/main" val="107474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9</a:t>
            </a:fld>
            <a:endParaRPr lang="en-US" dirty="0"/>
          </a:p>
        </p:txBody>
      </p:sp>
    </p:spTree>
    <p:extLst>
      <p:ext uri="{BB962C8B-B14F-4D97-AF65-F5344CB8AC3E}">
        <p14:creationId xmlns:p14="http://schemas.microsoft.com/office/powerpoint/2010/main" val="259783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10</a:t>
            </a:fld>
            <a:endParaRPr lang="en-US" dirty="0"/>
          </a:p>
        </p:txBody>
      </p:sp>
    </p:spTree>
    <p:extLst>
      <p:ext uri="{BB962C8B-B14F-4D97-AF65-F5344CB8AC3E}">
        <p14:creationId xmlns:p14="http://schemas.microsoft.com/office/powerpoint/2010/main" val="123920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946FA-FC88-A149-A446-2F3A332E595C}" type="slidenum">
              <a:rPr lang="en-US" smtClean="0"/>
              <a:t>11</a:t>
            </a:fld>
            <a:endParaRPr lang="en-US" dirty="0"/>
          </a:p>
        </p:txBody>
      </p:sp>
    </p:spTree>
    <p:extLst>
      <p:ext uri="{BB962C8B-B14F-4D97-AF65-F5344CB8AC3E}">
        <p14:creationId xmlns:p14="http://schemas.microsoft.com/office/powerpoint/2010/main" val="177789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651BC-14D3-4ACF-9DEC-141D8D10ABD4}" type="slidenum">
              <a:rPr lang="en-CA" smtClean="0"/>
              <a:t>12</a:t>
            </a:fld>
            <a:endParaRPr lang="en-CA" dirty="0"/>
          </a:p>
        </p:txBody>
      </p:sp>
    </p:spTree>
    <p:extLst>
      <p:ext uri="{BB962C8B-B14F-4D97-AF65-F5344CB8AC3E}">
        <p14:creationId xmlns:p14="http://schemas.microsoft.com/office/powerpoint/2010/main" val="1557924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69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2814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EEE7A7-610C-D841-BDBB-0BC300BE078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5F3FFA-3E39-B94B-9C76-9254B10D6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2592E-A6E8-D146-A05F-B770B5CA1943}"/>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7AD1A589-E430-984F-9562-944991DA0227}"/>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1669B53-405A-284C-99A5-4AE61D0296B3}"/>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E1B52-7A9E-0543-B7BC-AF86A57404ED}" type="slidenum">
              <a:rPr lang="en-US" smtClean="0"/>
              <a:t>‹#›</a:t>
            </a:fld>
            <a:endParaRPr lang="en-US" dirty="0"/>
          </a:p>
        </p:txBody>
      </p:sp>
    </p:spTree>
    <p:extLst>
      <p:ext uri="{BB962C8B-B14F-4D97-AF65-F5344CB8AC3E}">
        <p14:creationId xmlns:p14="http://schemas.microsoft.com/office/powerpoint/2010/main" val="343178392"/>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5E6A90B-F472-1545-AC10-0B8DCD01E7A7}"/>
              </a:ext>
            </a:extLst>
          </p:cNvPr>
          <p:cNvSpPr txBox="1">
            <a:spLocks/>
          </p:cNvSpPr>
          <p:nvPr/>
        </p:nvSpPr>
        <p:spPr>
          <a:xfrm>
            <a:off x="558466" y="2978703"/>
            <a:ext cx="9114927" cy="1173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4000" b="1" dirty="0">
                <a:solidFill>
                  <a:prstClr val="black">
                    <a:lumMod val="75000"/>
                    <a:lumOff val="25000"/>
                  </a:prstClr>
                </a:solidFill>
                <a:latin typeface="FuturaBook" pitchFamily="2" charset="0"/>
              </a:rPr>
              <a:t>TO OUR VIRTUAL LIVE DISCUSSION</a:t>
            </a:r>
          </a:p>
          <a:p>
            <a:pPr marL="0" indent="0">
              <a:lnSpc>
                <a:spcPct val="100000"/>
              </a:lnSpc>
              <a:spcBef>
                <a:spcPts val="0"/>
              </a:spcBef>
              <a:buNone/>
              <a:defRPr/>
            </a:pPr>
            <a:r>
              <a:rPr lang="en-US" b="1" dirty="0">
                <a:solidFill>
                  <a:srgbClr val="FDB710"/>
                </a:solidFill>
                <a:latin typeface="FuturaBook" pitchFamily="2" charset="0"/>
              </a:rPr>
              <a:t/>
            </a:r>
            <a:br>
              <a:rPr lang="en-US" b="1" dirty="0">
                <a:solidFill>
                  <a:srgbClr val="FDB710"/>
                </a:solidFill>
                <a:latin typeface="FuturaBook" pitchFamily="2" charset="0"/>
              </a:rPr>
            </a:br>
            <a:r>
              <a:rPr lang="en-US" b="1" dirty="0">
                <a:solidFill>
                  <a:srgbClr val="FDB710"/>
                </a:solidFill>
                <a:latin typeface="FuturaBook" pitchFamily="2" charset="0"/>
              </a:rPr>
              <a:t>CHATHAM TO LAKESHORE LINE PROJECT</a:t>
            </a:r>
          </a:p>
        </p:txBody>
      </p:sp>
      <p:pic>
        <p:nvPicPr>
          <p:cNvPr id="2049" name="imag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5050" y="835025"/>
            <a:ext cx="82550" cy="8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73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927E55-5269-AC4B-9618-2A57F0B3D311}"/>
              </a:ext>
            </a:extLst>
          </p:cNvPr>
          <p:cNvSpPr txBox="1">
            <a:spLocks/>
          </p:cNvSpPr>
          <p:nvPr/>
        </p:nvSpPr>
        <p:spPr>
          <a:xfrm>
            <a:off x="322292" y="2002465"/>
            <a:ext cx="9108841" cy="4182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dirty="0">
                <a:latin typeface="FuturaBook" pitchFamily="2" charset="0"/>
              </a:rPr>
              <a:t>The feedback received and the information captured have informed the Class Environmental Assessment process by:</a:t>
            </a:r>
          </a:p>
          <a:p>
            <a:pPr lvl="2">
              <a:spcAft>
                <a:spcPts val="1200"/>
              </a:spcAft>
            </a:pPr>
            <a:r>
              <a:rPr lang="en-US" sz="1800" dirty="0">
                <a:latin typeface="FuturaBook" pitchFamily="2" charset="0"/>
              </a:rPr>
              <a:t>Expanding our overall knowledge and understanding of the local areas. </a:t>
            </a:r>
          </a:p>
          <a:p>
            <a:pPr lvl="2">
              <a:spcAft>
                <a:spcPts val="1200"/>
              </a:spcAft>
            </a:pPr>
            <a:r>
              <a:rPr lang="en-US" sz="1800" dirty="0">
                <a:latin typeface="FuturaBook" pitchFamily="2" charset="0"/>
              </a:rPr>
              <a:t>Identifying a need to make four refinements to the route alternatives we are studying.</a:t>
            </a:r>
          </a:p>
          <a:p>
            <a:pPr lvl="2">
              <a:spcAft>
                <a:spcPts val="1200"/>
              </a:spcAft>
            </a:pPr>
            <a:r>
              <a:rPr lang="en-US" sz="1800" dirty="0">
                <a:latin typeface="FuturaBook" pitchFamily="2" charset="0"/>
              </a:rPr>
              <a:t>Establishing the criteria that will be used to evaluate the route alternatives and ultimately select a preferred one.</a:t>
            </a:r>
          </a:p>
          <a:p>
            <a:pPr lvl="2">
              <a:spcAft>
                <a:spcPts val="1200"/>
              </a:spcAft>
            </a:pPr>
            <a:r>
              <a:rPr lang="en-US" sz="1800" dirty="0">
                <a:latin typeface="FuturaBook" pitchFamily="2" charset="0"/>
              </a:rPr>
              <a:t>Identifying a </a:t>
            </a:r>
            <a:r>
              <a:rPr lang="en-US" sz="1800" dirty="0" smtClean="0">
                <a:latin typeface="FuturaBook" pitchFamily="2" charset="0"/>
              </a:rPr>
              <a:t>potential </a:t>
            </a:r>
            <a:r>
              <a:rPr lang="en-US" sz="1800" dirty="0">
                <a:latin typeface="FuturaBook" pitchFamily="2" charset="0"/>
              </a:rPr>
              <a:t>list of measures to avoid, mitigate and/or restore environmental effects when building the line.</a:t>
            </a:r>
          </a:p>
          <a:p>
            <a:pPr marL="457167" lvl="1" indent="0">
              <a:buNone/>
            </a:pPr>
            <a:endParaRPr lang="en-US" sz="1800" dirty="0"/>
          </a:p>
          <a:p>
            <a:pPr marL="457167" lvl="1" indent="0">
              <a:buNone/>
            </a:pPr>
            <a:endParaRPr lang="en-US" sz="1800" dirty="0"/>
          </a:p>
          <a:p>
            <a:pPr>
              <a:lnSpc>
                <a:spcPct val="100000"/>
              </a:lnSpc>
              <a:spcAft>
                <a:spcPts val="600"/>
              </a:spcAft>
            </a:pPr>
            <a:endParaRPr lang="en-US" sz="1800" dirty="0">
              <a:latin typeface="FuturaBook" pitchFamily="2" charset="0"/>
            </a:endParaRPr>
          </a:p>
        </p:txBody>
      </p:sp>
      <p:sp>
        <p:nvSpPr>
          <p:cNvPr id="8" name="Content Placeholder 2">
            <a:extLst>
              <a:ext uri="{FF2B5EF4-FFF2-40B4-BE49-F238E27FC236}">
                <a16:creationId xmlns:a16="http://schemas.microsoft.com/office/drawing/2014/main" id="{8D5930DD-A1C1-9D47-AE19-BA0EC09D4977}"/>
              </a:ext>
            </a:extLst>
          </p:cNvPr>
          <p:cNvSpPr txBox="1">
            <a:spLocks/>
          </p:cNvSpPr>
          <p:nvPr/>
        </p:nvSpPr>
        <p:spPr>
          <a:xfrm>
            <a:off x="247597" y="274461"/>
            <a:ext cx="10236787"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HOW HAS THIS SHAPED THE PROCESS? </a:t>
            </a:r>
            <a:endParaRPr lang="en-US" sz="4400" dirty="0"/>
          </a:p>
        </p:txBody>
      </p:sp>
      <p:sp>
        <p:nvSpPr>
          <p:cNvPr id="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10</a:t>
            </a:r>
          </a:p>
        </p:txBody>
      </p:sp>
    </p:spTree>
    <p:extLst>
      <p:ext uri="{BB962C8B-B14F-4D97-AF65-F5344CB8AC3E}">
        <p14:creationId xmlns:p14="http://schemas.microsoft.com/office/powerpoint/2010/main" val="3184332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48567" y="3083867"/>
            <a:ext cx="2658300" cy="923330"/>
          </a:xfrm>
          <a:prstGeom prst="rect">
            <a:avLst/>
          </a:prstGeom>
          <a:noFill/>
        </p:spPr>
        <p:txBody>
          <a:bodyPr wrap="square" rtlCol="0">
            <a:spAutoFit/>
          </a:bodyPr>
          <a:lstStyle/>
          <a:p>
            <a:pPr algn="ctr"/>
            <a:r>
              <a:rPr lang="en-US" b="1" dirty="0">
                <a:latin typeface="FuturaBook" panose="00000400000000000000" pitchFamily="2" charset="0"/>
              </a:rPr>
              <a:t>To view our interactive map, please visit:</a:t>
            </a:r>
          </a:p>
        </p:txBody>
      </p:sp>
      <p:sp>
        <p:nvSpPr>
          <p:cNvPr id="5" name="TextBox 4"/>
          <p:cNvSpPr txBox="1"/>
          <p:nvPr/>
        </p:nvSpPr>
        <p:spPr>
          <a:xfrm>
            <a:off x="9636294" y="4117775"/>
            <a:ext cx="2481569" cy="307777"/>
          </a:xfrm>
          <a:prstGeom prst="rect">
            <a:avLst/>
          </a:prstGeom>
          <a:noFill/>
        </p:spPr>
        <p:txBody>
          <a:bodyPr wrap="square" rtlCol="0">
            <a:spAutoFit/>
          </a:bodyPr>
          <a:lstStyle/>
          <a:p>
            <a:r>
              <a:rPr lang="en-US" sz="1400" b="1" dirty="0">
                <a:latin typeface="FuturaBook" panose="00000400000000000000" pitchFamily="2" charset="0"/>
              </a:rPr>
              <a:t>www.arcg.is/1PKL1n</a:t>
            </a:r>
          </a:p>
        </p:txBody>
      </p:sp>
      <p:sp>
        <p:nvSpPr>
          <p:cNvPr id="7"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11</a:t>
            </a:r>
          </a:p>
        </p:txBody>
      </p:sp>
      <p:sp>
        <p:nvSpPr>
          <p:cNvPr id="3" name="Content Placeholder 2">
            <a:extLst>
              <a:ext uri="{FF2B5EF4-FFF2-40B4-BE49-F238E27FC236}">
                <a16:creationId xmlns:a16="http://schemas.microsoft.com/office/drawing/2014/main" id="{01F0B716-61D5-014A-A40C-50C672CA3C39}"/>
              </a:ext>
            </a:extLst>
          </p:cNvPr>
          <p:cNvSpPr txBox="1">
            <a:spLocks/>
          </p:cNvSpPr>
          <p:nvPr/>
        </p:nvSpPr>
        <p:spPr>
          <a:xfrm>
            <a:off x="356941" y="4"/>
            <a:ext cx="9871587" cy="1304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REFINED ROUTE ALTERNATIVES WE ARE EVALUATING    </a:t>
            </a:r>
            <a:endParaRPr lang="en-US" sz="4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50" y="1396653"/>
            <a:ext cx="8565386" cy="5363129"/>
          </a:xfrm>
          <a:prstGeom prst="rect">
            <a:avLst/>
          </a:prstGeom>
        </p:spPr>
      </p:pic>
    </p:spTree>
    <p:extLst>
      <p:ext uri="{BB962C8B-B14F-4D97-AF65-F5344CB8AC3E}">
        <p14:creationId xmlns:p14="http://schemas.microsoft.com/office/powerpoint/2010/main" val="383848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240145" y="73569"/>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Route Refinement 1</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581900" y="1314589"/>
            <a:ext cx="8923344" cy="74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1" name="Content Placeholder 2">
            <a:extLst>
              <a:ext uri="{FF2B5EF4-FFF2-40B4-BE49-F238E27FC236}">
                <a16:creationId xmlns:a16="http://schemas.microsoft.com/office/drawing/2014/main" id="{7E7BB413-B59B-764C-AAB2-D46A952B6D88}"/>
              </a:ext>
            </a:extLst>
          </p:cNvPr>
          <p:cNvSpPr txBox="1">
            <a:spLocks/>
          </p:cNvSpPr>
          <p:nvPr/>
        </p:nvSpPr>
        <p:spPr>
          <a:xfrm>
            <a:off x="1547805" y="1749234"/>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3" name="Content Placeholder 2">
            <a:extLst>
              <a:ext uri="{FF2B5EF4-FFF2-40B4-BE49-F238E27FC236}">
                <a16:creationId xmlns:a16="http://schemas.microsoft.com/office/drawing/2014/main" id="{DD59B9F3-CC4B-7345-8B0B-1A76B011A363}"/>
              </a:ext>
            </a:extLst>
          </p:cNvPr>
          <p:cNvSpPr txBox="1">
            <a:spLocks/>
          </p:cNvSpPr>
          <p:nvPr/>
        </p:nvSpPr>
        <p:spPr>
          <a:xfrm>
            <a:off x="1665639" y="2883698"/>
            <a:ext cx="8494367" cy="380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5" name="Content Placeholder 2">
            <a:extLst>
              <a:ext uri="{FF2B5EF4-FFF2-40B4-BE49-F238E27FC236}">
                <a16:creationId xmlns:a16="http://schemas.microsoft.com/office/drawing/2014/main" id="{67FB816D-952C-5846-9CD6-2C7903CA9F95}"/>
              </a:ext>
            </a:extLst>
          </p:cNvPr>
          <p:cNvSpPr txBox="1">
            <a:spLocks/>
          </p:cNvSpPr>
          <p:nvPr/>
        </p:nvSpPr>
        <p:spPr>
          <a:xfrm>
            <a:off x="1665639" y="4181547"/>
            <a:ext cx="9397479" cy="430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7" name="Content Placeholder 2">
            <a:extLst>
              <a:ext uri="{FF2B5EF4-FFF2-40B4-BE49-F238E27FC236}">
                <a16:creationId xmlns:a16="http://schemas.microsoft.com/office/drawing/2014/main" id="{B2872577-12CA-764E-AC6E-FF7FC7ED4217}"/>
              </a:ext>
            </a:extLst>
          </p:cNvPr>
          <p:cNvSpPr txBox="1">
            <a:spLocks/>
          </p:cNvSpPr>
          <p:nvPr/>
        </p:nvSpPr>
        <p:spPr>
          <a:xfrm>
            <a:off x="1477833" y="4494143"/>
            <a:ext cx="8999297" cy="870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2" name="Content Placeholder 2">
            <a:extLst>
              <a:ext uri="{FF2B5EF4-FFF2-40B4-BE49-F238E27FC236}">
                <a16:creationId xmlns:a16="http://schemas.microsoft.com/office/drawing/2014/main" id="{7E7BB413-B59B-764C-AAB2-D46A952B6D88}"/>
              </a:ext>
            </a:extLst>
          </p:cNvPr>
          <p:cNvSpPr txBox="1">
            <a:spLocks/>
          </p:cNvSpPr>
          <p:nvPr/>
        </p:nvSpPr>
        <p:spPr>
          <a:xfrm>
            <a:off x="1477829" y="1680712"/>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44" y="828116"/>
            <a:ext cx="9265099" cy="5832568"/>
          </a:xfrm>
          <a:prstGeom prst="rect">
            <a:avLst/>
          </a:prstGeom>
        </p:spPr>
      </p:pic>
    </p:spTree>
    <p:extLst>
      <p:ext uri="{BB962C8B-B14F-4D97-AF65-F5344CB8AC3E}">
        <p14:creationId xmlns:p14="http://schemas.microsoft.com/office/powerpoint/2010/main" val="4009725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323283" y="79729"/>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Route Refinement 2</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581900" y="1314589"/>
            <a:ext cx="8923344" cy="74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1" name="Content Placeholder 2">
            <a:extLst>
              <a:ext uri="{FF2B5EF4-FFF2-40B4-BE49-F238E27FC236}">
                <a16:creationId xmlns:a16="http://schemas.microsoft.com/office/drawing/2014/main" id="{7E7BB413-B59B-764C-AAB2-D46A952B6D88}"/>
              </a:ext>
            </a:extLst>
          </p:cNvPr>
          <p:cNvSpPr txBox="1">
            <a:spLocks/>
          </p:cNvSpPr>
          <p:nvPr/>
        </p:nvSpPr>
        <p:spPr>
          <a:xfrm>
            <a:off x="1547805" y="1749234"/>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3" name="Content Placeholder 2">
            <a:extLst>
              <a:ext uri="{FF2B5EF4-FFF2-40B4-BE49-F238E27FC236}">
                <a16:creationId xmlns:a16="http://schemas.microsoft.com/office/drawing/2014/main" id="{DD59B9F3-CC4B-7345-8B0B-1A76B011A363}"/>
              </a:ext>
            </a:extLst>
          </p:cNvPr>
          <p:cNvSpPr txBox="1">
            <a:spLocks/>
          </p:cNvSpPr>
          <p:nvPr/>
        </p:nvSpPr>
        <p:spPr>
          <a:xfrm>
            <a:off x="1665639" y="2909322"/>
            <a:ext cx="8494367" cy="380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5" name="Content Placeholder 2">
            <a:extLst>
              <a:ext uri="{FF2B5EF4-FFF2-40B4-BE49-F238E27FC236}">
                <a16:creationId xmlns:a16="http://schemas.microsoft.com/office/drawing/2014/main" id="{67FB816D-952C-5846-9CD6-2C7903CA9F95}"/>
              </a:ext>
            </a:extLst>
          </p:cNvPr>
          <p:cNvSpPr txBox="1">
            <a:spLocks/>
          </p:cNvSpPr>
          <p:nvPr/>
        </p:nvSpPr>
        <p:spPr>
          <a:xfrm>
            <a:off x="1665639" y="4181547"/>
            <a:ext cx="9397479" cy="430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7" name="Content Placeholder 2">
            <a:extLst>
              <a:ext uri="{FF2B5EF4-FFF2-40B4-BE49-F238E27FC236}">
                <a16:creationId xmlns:a16="http://schemas.microsoft.com/office/drawing/2014/main" id="{B2872577-12CA-764E-AC6E-FF7FC7ED4217}"/>
              </a:ext>
            </a:extLst>
          </p:cNvPr>
          <p:cNvSpPr txBox="1">
            <a:spLocks/>
          </p:cNvSpPr>
          <p:nvPr/>
        </p:nvSpPr>
        <p:spPr>
          <a:xfrm>
            <a:off x="1477833" y="4494143"/>
            <a:ext cx="8999297" cy="870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2" name="Content Placeholder 2">
            <a:extLst>
              <a:ext uri="{FF2B5EF4-FFF2-40B4-BE49-F238E27FC236}">
                <a16:creationId xmlns:a16="http://schemas.microsoft.com/office/drawing/2014/main" id="{7E7BB413-B59B-764C-AAB2-D46A952B6D88}"/>
              </a:ext>
            </a:extLst>
          </p:cNvPr>
          <p:cNvSpPr txBox="1">
            <a:spLocks/>
          </p:cNvSpPr>
          <p:nvPr/>
        </p:nvSpPr>
        <p:spPr>
          <a:xfrm>
            <a:off x="1477829" y="1680712"/>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9" y="766977"/>
            <a:ext cx="9512011" cy="5989562"/>
          </a:xfrm>
          <a:prstGeom prst="rect">
            <a:avLst/>
          </a:prstGeom>
        </p:spPr>
      </p:pic>
    </p:spTree>
    <p:extLst>
      <p:ext uri="{BB962C8B-B14F-4D97-AF65-F5344CB8AC3E}">
        <p14:creationId xmlns:p14="http://schemas.microsoft.com/office/powerpoint/2010/main" val="1071042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332518" y="90032"/>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Route Refinement 3</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581900" y="1314589"/>
            <a:ext cx="8923344" cy="74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1" name="Content Placeholder 2">
            <a:extLst>
              <a:ext uri="{FF2B5EF4-FFF2-40B4-BE49-F238E27FC236}">
                <a16:creationId xmlns:a16="http://schemas.microsoft.com/office/drawing/2014/main" id="{7E7BB413-B59B-764C-AAB2-D46A952B6D88}"/>
              </a:ext>
            </a:extLst>
          </p:cNvPr>
          <p:cNvSpPr txBox="1">
            <a:spLocks/>
          </p:cNvSpPr>
          <p:nvPr/>
        </p:nvSpPr>
        <p:spPr>
          <a:xfrm>
            <a:off x="1547805" y="1749234"/>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3" name="Content Placeholder 2">
            <a:extLst>
              <a:ext uri="{FF2B5EF4-FFF2-40B4-BE49-F238E27FC236}">
                <a16:creationId xmlns:a16="http://schemas.microsoft.com/office/drawing/2014/main" id="{DD59B9F3-CC4B-7345-8B0B-1A76B011A363}"/>
              </a:ext>
            </a:extLst>
          </p:cNvPr>
          <p:cNvSpPr txBox="1">
            <a:spLocks/>
          </p:cNvSpPr>
          <p:nvPr/>
        </p:nvSpPr>
        <p:spPr>
          <a:xfrm>
            <a:off x="1665639" y="2883698"/>
            <a:ext cx="8494367" cy="380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5" name="Content Placeholder 2">
            <a:extLst>
              <a:ext uri="{FF2B5EF4-FFF2-40B4-BE49-F238E27FC236}">
                <a16:creationId xmlns:a16="http://schemas.microsoft.com/office/drawing/2014/main" id="{67FB816D-952C-5846-9CD6-2C7903CA9F95}"/>
              </a:ext>
            </a:extLst>
          </p:cNvPr>
          <p:cNvSpPr txBox="1">
            <a:spLocks/>
          </p:cNvSpPr>
          <p:nvPr/>
        </p:nvSpPr>
        <p:spPr>
          <a:xfrm>
            <a:off x="1665639" y="4181547"/>
            <a:ext cx="9397479" cy="430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7" name="Content Placeholder 2">
            <a:extLst>
              <a:ext uri="{FF2B5EF4-FFF2-40B4-BE49-F238E27FC236}">
                <a16:creationId xmlns:a16="http://schemas.microsoft.com/office/drawing/2014/main" id="{B2872577-12CA-764E-AC6E-FF7FC7ED4217}"/>
              </a:ext>
            </a:extLst>
          </p:cNvPr>
          <p:cNvSpPr txBox="1">
            <a:spLocks/>
          </p:cNvSpPr>
          <p:nvPr/>
        </p:nvSpPr>
        <p:spPr>
          <a:xfrm>
            <a:off x="1477833" y="4494143"/>
            <a:ext cx="8999297" cy="870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2" name="Content Placeholder 2">
            <a:extLst>
              <a:ext uri="{FF2B5EF4-FFF2-40B4-BE49-F238E27FC236}">
                <a16:creationId xmlns:a16="http://schemas.microsoft.com/office/drawing/2014/main" id="{7E7BB413-B59B-764C-AAB2-D46A952B6D88}"/>
              </a:ext>
            </a:extLst>
          </p:cNvPr>
          <p:cNvSpPr txBox="1">
            <a:spLocks/>
          </p:cNvSpPr>
          <p:nvPr/>
        </p:nvSpPr>
        <p:spPr>
          <a:xfrm>
            <a:off x="1477829" y="1680712"/>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28" y="794327"/>
            <a:ext cx="9334154" cy="5930577"/>
          </a:xfrm>
          <a:prstGeom prst="rect">
            <a:avLst/>
          </a:prstGeom>
        </p:spPr>
      </p:pic>
    </p:spTree>
    <p:extLst>
      <p:ext uri="{BB962C8B-B14F-4D97-AF65-F5344CB8AC3E}">
        <p14:creationId xmlns:p14="http://schemas.microsoft.com/office/powerpoint/2010/main" val="4283359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267640" y="25992"/>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Route Refinement 4</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581900" y="1314589"/>
            <a:ext cx="8923344" cy="74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1" name="Content Placeholder 2">
            <a:extLst>
              <a:ext uri="{FF2B5EF4-FFF2-40B4-BE49-F238E27FC236}">
                <a16:creationId xmlns:a16="http://schemas.microsoft.com/office/drawing/2014/main" id="{7E7BB413-B59B-764C-AAB2-D46A952B6D88}"/>
              </a:ext>
            </a:extLst>
          </p:cNvPr>
          <p:cNvSpPr txBox="1">
            <a:spLocks/>
          </p:cNvSpPr>
          <p:nvPr/>
        </p:nvSpPr>
        <p:spPr>
          <a:xfrm>
            <a:off x="1547805" y="1749234"/>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3" name="Content Placeholder 2">
            <a:extLst>
              <a:ext uri="{FF2B5EF4-FFF2-40B4-BE49-F238E27FC236}">
                <a16:creationId xmlns:a16="http://schemas.microsoft.com/office/drawing/2014/main" id="{DD59B9F3-CC4B-7345-8B0B-1A76B011A363}"/>
              </a:ext>
            </a:extLst>
          </p:cNvPr>
          <p:cNvSpPr txBox="1">
            <a:spLocks/>
          </p:cNvSpPr>
          <p:nvPr/>
        </p:nvSpPr>
        <p:spPr>
          <a:xfrm>
            <a:off x="1665639" y="2883698"/>
            <a:ext cx="8494367" cy="380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5" name="Content Placeholder 2">
            <a:extLst>
              <a:ext uri="{FF2B5EF4-FFF2-40B4-BE49-F238E27FC236}">
                <a16:creationId xmlns:a16="http://schemas.microsoft.com/office/drawing/2014/main" id="{67FB816D-952C-5846-9CD6-2C7903CA9F95}"/>
              </a:ext>
            </a:extLst>
          </p:cNvPr>
          <p:cNvSpPr txBox="1">
            <a:spLocks/>
          </p:cNvSpPr>
          <p:nvPr/>
        </p:nvSpPr>
        <p:spPr>
          <a:xfrm>
            <a:off x="1665639" y="4181547"/>
            <a:ext cx="9397479" cy="430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7" name="Content Placeholder 2">
            <a:extLst>
              <a:ext uri="{FF2B5EF4-FFF2-40B4-BE49-F238E27FC236}">
                <a16:creationId xmlns:a16="http://schemas.microsoft.com/office/drawing/2014/main" id="{B2872577-12CA-764E-AC6E-FF7FC7ED4217}"/>
              </a:ext>
            </a:extLst>
          </p:cNvPr>
          <p:cNvSpPr txBox="1">
            <a:spLocks/>
          </p:cNvSpPr>
          <p:nvPr/>
        </p:nvSpPr>
        <p:spPr>
          <a:xfrm>
            <a:off x="1477833" y="4494143"/>
            <a:ext cx="8999297" cy="870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2" name="Content Placeholder 2">
            <a:extLst>
              <a:ext uri="{FF2B5EF4-FFF2-40B4-BE49-F238E27FC236}">
                <a16:creationId xmlns:a16="http://schemas.microsoft.com/office/drawing/2014/main" id="{7E7BB413-B59B-764C-AAB2-D46A952B6D88}"/>
              </a:ext>
            </a:extLst>
          </p:cNvPr>
          <p:cNvSpPr txBox="1">
            <a:spLocks/>
          </p:cNvSpPr>
          <p:nvPr/>
        </p:nvSpPr>
        <p:spPr>
          <a:xfrm>
            <a:off x="1477829" y="1680712"/>
            <a:ext cx="7839611" cy="31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sz="2200" dirty="0">
              <a:latin typeface="FuturaBook" pitchFamily="2" charset="0"/>
            </a:endParaRPr>
          </a:p>
        </p:txBody>
      </p:sp>
      <p:sp>
        <p:nvSpPr>
          <p:cNvPr id="1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25" y="751235"/>
            <a:ext cx="9563868" cy="5994509"/>
          </a:xfrm>
          <a:prstGeom prst="rect">
            <a:avLst/>
          </a:prstGeom>
        </p:spPr>
      </p:pic>
    </p:spTree>
    <p:extLst>
      <p:ext uri="{BB962C8B-B14F-4D97-AF65-F5344CB8AC3E}">
        <p14:creationId xmlns:p14="http://schemas.microsoft.com/office/powerpoint/2010/main" val="1486032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6CF807-5378-D548-9389-24B00C0A60EC}"/>
              </a:ext>
            </a:extLst>
          </p:cNvPr>
          <p:cNvSpPr txBox="1">
            <a:spLocks/>
          </p:cNvSpPr>
          <p:nvPr/>
        </p:nvSpPr>
        <p:spPr>
          <a:xfrm>
            <a:off x="581901" y="287813"/>
            <a:ext cx="9153115" cy="1615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EVALUATION OF ROUTE ALTERNATIVES</a:t>
            </a:r>
          </a:p>
        </p:txBody>
      </p:sp>
      <p:sp>
        <p:nvSpPr>
          <p:cNvPr id="6" name="Content Placeholder 2">
            <a:extLst>
              <a:ext uri="{FF2B5EF4-FFF2-40B4-BE49-F238E27FC236}">
                <a16:creationId xmlns:a16="http://schemas.microsoft.com/office/drawing/2014/main" id="{8B3E642A-66DF-7546-92D2-0045C11A8AF4}"/>
              </a:ext>
            </a:extLst>
          </p:cNvPr>
          <p:cNvSpPr txBox="1">
            <a:spLocks/>
          </p:cNvSpPr>
          <p:nvPr/>
        </p:nvSpPr>
        <p:spPr>
          <a:xfrm>
            <a:off x="581899" y="2198139"/>
            <a:ext cx="5739388" cy="3599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dirty="0">
                <a:latin typeface="FuturaBook" pitchFamily="2" charset="0"/>
              </a:rPr>
              <a:t>Using the feedback that we have received to date, as well as the detailed environmental and technical assessments we have conducted, Hydro One has developed the list of criteria under four categories that will be used to evaluate each of the route alternatives in order to select a preferred route.</a:t>
            </a:r>
          </a:p>
          <a:p>
            <a:pPr marL="0" indent="0">
              <a:lnSpc>
                <a:spcPct val="100000"/>
              </a:lnSpc>
              <a:spcAft>
                <a:spcPts val="600"/>
              </a:spcAft>
              <a:buNone/>
            </a:pPr>
            <a:r>
              <a:rPr lang="en-US" sz="1800" dirty="0">
                <a:latin typeface="FuturaBook" pitchFamily="2" charset="0"/>
              </a:rPr>
              <a:t>Over the next few months, we will be using a weighted Multi-Criteria Decision Making (MCDM) analysis method to inform our decision-making. Including assigning relative weighting to each criteria measure and evaluating and selecting the preferred route. </a:t>
            </a:r>
          </a:p>
          <a:p>
            <a:pPr marL="0" indent="0">
              <a:lnSpc>
                <a:spcPct val="100000"/>
              </a:lnSpc>
              <a:spcAft>
                <a:spcPts val="600"/>
              </a:spcAft>
              <a:buNone/>
            </a:pPr>
            <a:endParaRPr lang="en-US" sz="1800" dirty="0">
              <a:latin typeface="FuturaBook" pitchFamily="2" charset="0"/>
            </a:endParaRPr>
          </a:p>
        </p:txBody>
      </p:sp>
      <p:pic>
        <p:nvPicPr>
          <p:cNvPr id="532" name="Picture 531">
            <a:extLst>
              <a:ext uri="{FF2B5EF4-FFF2-40B4-BE49-F238E27FC236}">
                <a16:creationId xmlns:a16="http://schemas.microsoft.com/office/drawing/2014/main" id="{E18BCA00-B6DB-8C40-A47C-7718AF97393E}"/>
              </a:ext>
            </a:extLst>
          </p:cNvPr>
          <p:cNvPicPr>
            <a:picLocks noChangeAspect="1"/>
          </p:cNvPicPr>
          <p:nvPr/>
        </p:nvPicPr>
        <p:blipFill>
          <a:blip r:embed="rId3"/>
          <a:stretch>
            <a:fillRect/>
          </a:stretch>
        </p:blipFill>
        <p:spPr>
          <a:xfrm>
            <a:off x="7022227" y="2350277"/>
            <a:ext cx="2414348" cy="621083"/>
          </a:xfrm>
          <a:prstGeom prst="rect">
            <a:avLst/>
          </a:prstGeom>
        </p:spPr>
      </p:pic>
      <p:pic>
        <p:nvPicPr>
          <p:cNvPr id="533" name="Picture 532">
            <a:extLst>
              <a:ext uri="{FF2B5EF4-FFF2-40B4-BE49-F238E27FC236}">
                <a16:creationId xmlns:a16="http://schemas.microsoft.com/office/drawing/2014/main" id="{C5D9E6E2-9FD0-D040-A496-7E08B2AB0D35}"/>
              </a:ext>
            </a:extLst>
          </p:cNvPr>
          <p:cNvPicPr>
            <a:picLocks noChangeAspect="1"/>
          </p:cNvPicPr>
          <p:nvPr/>
        </p:nvPicPr>
        <p:blipFill>
          <a:blip r:embed="rId4"/>
          <a:stretch>
            <a:fillRect/>
          </a:stretch>
        </p:blipFill>
        <p:spPr>
          <a:xfrm>
            <a:off x="7122827" y="3199284"/>
            <a:ext cx="2414348" cy="839773"/>
          </a:xfrm>
          <a:prstGeom prst="rect">
            <a:avLst/>
          </a:prstGeom>
        </p:spPr>
      </p:pic>
      <p:pic>
        <p:nvPicPr>
          <p:cNvPr id="534" name="Picture 533">
            <a:extLst>
              <a:ext uri="{FF2B5EF4-FFF2-40B4-BE49-F238E27FC236}">
                <a16:creationId xmlns:a16="http://schemas.microsoft.com/office/drawing/2014/main" id="{817AAE23-EA41-9D4D-9B0A-36E8742FCA72}"/>
              </a:ext>
            </a:extLst>
          </p:cNvPr>
          <p:cNvPicPr>
            <a:picLocks noChangeAspect="1"/>
          </p:cNvPicPr>
          <p:nvPr/>
        </p:nvPicPr>
        <p:blipFill>
          <a:blip r:embed="rId5"/>
          <a:stretch>
            <a:fillRect/>
          </a:stretch>
        </p:blipFill>
        <p:spPr>
          <a:xfrm>
            <a:off x="7022229" y="4176201"/>
            <a:ext cx="1985715" cy="752297"/>
          </a:xfrm>
          <a:prstGeom prst="rect">
            <a:avLst/>
          </a:prstGeom>
        </p:spPr>
      </p:pic>
      <p:pic>
        <p:nvPicPr>
          <p:cNvPr id="535" name="Picture 534">
            <a:extLst>
              <a:ext uri="{FF2B5EF4-FFF2-40B4-BE49-F238E27FC236}">
                <a16:creationId xmlns:a16="http://schemas.microsoft.com/office/drawing/2014/main" id="{11607F36-2CE7-D84E-BF01-C9714E057486}"/>
              </a:ext>
            </a:extLst>
          </p:cNvPr>
          <p:cNvPicPr>
            <a:picLocks noChangeAspect="1"/>
          </p:cNvPicPr>
          <p:nvPr/>
        </p:nvPicPr>
        <p:blipFill>
          <a:blip r:embed="rId6"/>
          <a:stretch>
            <a:fillRect/>
          </a:stretch>
        </p:blipFill>
        <p:spPr>
          <a:xfrm>
            <a:off x="7022227" y="5202779"/>
            <a:ext cx="2615544" cy="787287"/>
          </a:xfrm>
          <a:prstGeom prst="rect">
            <a:avLst/>
          </a:prstGeom>
        </p:spPr>
      </p:pic>
      <p:sp>
        <p:nvSpPr>
          <p:cNvPr id="536" name="Content Placeholder 2">
            <a:extLst>
              <a:ext uri="{FF2B5EF4-FFF2-40B4-BE49-F238E27FC236}">
                <a16:creationId xmlns:a16="http://schemas.microsoft.com/office/drawing/2014/main" id="{57850E7D-0492-0A4C-8D7B-83D16CCDB738}"/>
              </a:ext>
            </a:extLst>
          </p:cNvPr>
          <p:cNvSpPr txBox="1">
            <a:spLocks/>
          </p:cNvSpPr>
          <p:nvPr/>
        </p:nvSpPr>
        <p:spPr>
          <a:xfrm>
            <a:off x="7177091" y="1749879"/>
            <a:ext cx="2460687" cy="300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b="1" dirty="0">
                <a:solidFill>
                  <a:srgbClr val="FDB710"/>
                </a:solidFill>
                <a:latin typeface="FuturaBook" pitchFamily="2" charset="0"/>
              </a:rPr>
              <a:t>CATEGORIES</a:t>
            </a:r>
          </a:p>
        </p:txBody>
      </p:sp>
      <p:sp>
        <p:nvSpPr>
          <p:cNvPr id="10"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16</a:t>
            </a:r>
          </a:p>
        </p:txBody>
      </p:sp>
    </p:spTree>
    <p:extLst>
      <p:ext uri="{BB962C8B-B14F-4D97-AF65-F5344CB8AC3E}">
        <p14:creationId xmlns:p14="http://schemas.microsoft.com/office/powerpoint/2010/main" val="3412665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6CF807-5378-D548-9389-24B00C0A60EC}"/>
              </a:ext>
            </a:extLst>
          </p:cNvPr>
          <p:cNvSpPr txBox="1">
            <a:spLocks/>
          </p:cNvSpPr>
          <p:nvPr/>
        </p:nvSpPr>
        <p:spPr>
          <a:xfrm>
            <a:off x="407241" y="379623"/>
            <a:ext cx="9153115" cy="658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ROUTE EVALUATION CRITERIA</a:t>
            </a:r>
          </a:p>
        </p:txBody>
      </p:sp>
      <p:pic>
        <p:nvPicPr>
          <p:cNvPr id="3" name="Picture 2">
            <a:extLst>
              <a:ext uri="{FF2B5EF4-FFF2-40B4-BE49-F238E27FC236}">
                <a16:creationId xmlns:a16="http://schemas.microsoft.com/office/drawing/2014/main" id="{817AAE23-EA41-9D4D-9B0A-36E8742FCA72}"/>
              </a:ext>
            </a:extLst>
          </p:cNvPr>
          <p:cNvPicPr>
            <a:picLocks noChangeAspect="1"/>
          </p:cNvPicPr>
          <p:nvPr/>
        </p:nvPicPr>
        <p:blipFill>
          <a:blip r:embed="rId3"/>
          <a:stretch>
            <a:fillRect/>
          </a:stretch>
        </p:blipFill>
        <p:spPr>
          <a:xfrm>
            <a:off x="3357577" y="1251798"/>
            <a:ext cx="1985715" cy="752297"/>
          </a:xfrm>
          <a:prstGeom prst="rect">
            <a:avLst/>
          </a:prstGeom>
        </p:spPr>
      </p:pic>
      <p:pic>
        <p:nvPicPr>
          <p:cNvPr id="8" name="Picture 7">
            <a:extLst>
              <a:ext uri="{FF2B5EF4-FFF2-40B4-BE49-F238E27FC236}">
                <a16:creationId xmlns:a16="http://schemas.microsoft.com/office/drawing/2014/main" id="{E18BCA00-B6DB-8C40-A47C-7718AF97393E}"/>
              </a:ext>
            </a:extLst>
          </p:cNvPr>
          <p:cNvPicPr>
            <a:picLocks noChangeAspect="1"/>
          </p:cNvPicPr>
          <p:nvPr/>
        </p:nvPicPr>
        <p:blipFill>
          <a:blip r:embed="rId4"/>
          <a:stretch>
            <a:fillRect/>
          </a:stretch>
        </p:blipFill>
        <p:spPr>
          <a:xfrm>
            <a:off x="330739" y="1231245"/>
            <a:ext cx="2414348" cy="621083"/>
          </a:xfrm>
          <a:prstGeom prst="rect">
            <a:avLst/>
          </a:prstGeom>
        </p:spPr>
      </p:pic>
      <p:pic>
        <p:nvPicPr>
          <p:cNvPr id="10" name="Picture 9">
            <a:extLst>
              <a:ext uri="{FF2B5EF4-FFF2-40B4-BE49-F238E27FC236}">
                <a16:creationId xmlns:a16="http://schemas.microsoft.com/office/drawing/2014/main" id="{C5D9E6E2-9FD0-D040-A496-7E08B2AB0D35}"/>
              </a:ext>
            </a:extLst>
          </p:cNvPr>
          <p:cNvPicPr>
            <a:picLocks noChangeAspect="1"/>
          </p:cNvPicPr>
          <p:nvPr/>
        </p:nvPicPr>
        <p:blipFill>
          <a:blip r:embed="rId5"/>
          <a:stretch>
            <a:fillRect/>
          </a:stretch>
        </p:blipFill>
        <p:spPr>
          <a:xfrm>
            <a:off x="6821915" y="1231248"/>
            <a:ext cx="2414348" cy="839773"/>
          </a:xfrm>
          <a:prstGeom prst="rect">
            <a:avLst/>
          </a:prstGeom>
        </p:spPr>
      </p:pic>
      <p:pic>
        <p:nvPicPr>
          <p:cNvPr id="12" name="Picture 11">
            <a:extLst>
              <a:ext uri="{FF2B5EF4-FFF2-40B4-BE49-F238E27FC236}">
                <a16:creationId xmlns:a16="http://schemas.microsoft.com/office/drawing/2014/main" id="{11607F36-2CE7-D84E-BF01-C9714E057486}"/>
              </a:ext>
            </a:extLst>
          </p:cNvPr>
          <p:cNvPicPr>
            <a:picLocks noChangeAspect="1"/>
          </p:cNvPicPr>
          <p:nvPr/>
        </p:nvPicPr>
        <p:blipFill>
          <a:blip r:embed="rId6"/>
          <a:stretch>
            <a:fillRect/>
          </a:stretch>
        </p:blipFill>
        <p:spPr>
          <a:xfrm>
            <a:off x="3357573" y="4209655"/>
            <a:ext cx="2615544" cy="787287"/>
          </a:xfrm>
          <a:prstGeom prst="rect">
            <a:avLst/>
          </a:prstGeom>
        </p:spPr>
      </p:pic>
      <p:sp>
        <p:nvSpPr>
          <p:cNvPr id="13" name="Content Placeholder 2">
            <a:extLst>
              <a:ext uri="{FF2B5EF4-FFF2-40B4-BE49-F238E27FC236}">
                <a16:creationId xmlns:a16="http://schemas.microsoft.com/office/drawing/2014/main" id="{C41066CA-B082-6D42-9386-93827B7E50B1}"/>
              </a:ext>
            </a:extLst>
          </p:cNvPr>
          <p:cNvSpPr txBox="1">
            <a:spLocks/>
          </p:cNvSpPr>
          <p:nvPr/>
        </p:nvSpPr>
        <p:spPr>
          <a:xfrm>
            <a:off x="3357578" y="2076975"/>
            <a:ext cx="3025977" cy="2022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US" sz="1400" dirty="0" smtClean="0">
                <a:latin typeface="FuturaBook" pitchFamily="2" charset="0"/>
              </a:rPr>
              <a:t>Fish </a:t>
            </a:r>
            <a:r>
              <a:rPr lang="en-US" sz="1400" dirty="0">
                <a:latin typeface="FuturaBook" pitchFamily="2" charset="0"/>
              </a:rPr>
              <a:t>and </a:t>
            </a:r>
            <a:r>
              <a:rPr lang="en-US" sz="1400" dirty="0" smtClean="0">
                <a:latin typeface="FuturaBook" pitchFamily="2" charset="0"/>
              </a:rPr>
              <a:t>aquatic </a:t>
            </a:r>
            <a:r>
              <a:rPr lang="en-US" sz="1400" dirty="0">
                <a:latin typeface="FuturaBook" pitchFamily="2" charset="0"/>
              </a:rPr>
              <a:t>h</a:t>
            </a:r>
            <a:r>
              <a:rPr lang="en-US" sz="1400" dirty="0" smtClean="0">
                <a:latin typeface="FuturaBook" pitchFamily="2" charset="0"/>
              </a:rPr>
              <a:t>abitat </a:t>
            </a:r>
            <a:endParaRPr lang="en-US" sz="1400" dirty="0">
              <a:latin typeface="FuturaBook" pitchFamily="2" charset="0"/>
            </a:endParaRPr>
          </a:p>
          <a:p>
            <a:pPr>
              <a:lnSpc>
                <a:spcPct val="100000"/>
              </a:lnSpc>
              <a:spcBef>
                <a:spcPts val="0"/>
              </a:spcBef>
              <a:spcAft>
                <a:spcPts val="200"/>
              </a:spcAft>
            </a:pPr>
            <a:r>
              <a:rPr lang="en-US" sz="1400" dirty="0" smtClean="0">
                <a:latin typeface="FuturaBook" pitchFamily="2" charset="0"/>
              </a:rPr>
              <a:t>Vegetation </a:t>
            </a:r>
            <a:r>
              <a:rPr lang="en-US" sz="1400" dirty="0">
                <a:latin typeface="FuturaBook" pitchFamily="2" charset="0"/>
              </a:rPr>
              <a:t>	</a:t>
            </a:r>
          </a:p>
          <a:p>
            <a:pPr>
              <a:lnSpc>
                <a:spcPct val="100000"/>
              </a:lnSpc>
              <a:spcBef>
                <a:spcPts val="0"/>
              </a:spcBef>
              <a:spcAft>
                <a:spcPts val="200"/>
              </a:spcAft>
            </a:pPr>
            <a:r>
              <a:rPr lang="en-US" sz="1400" dirty="0">
                <a:latin typeface="FuturaBook" pitchFamily="2" charset="0"/>
              </a:rPr>
              <a:t>Terrestrial and </a:t>
            </a:r>
            <a:r>
              <a:rPr lang="en-US" sz="1400" dirty="0" smtClean="0">
                <a:latin typeface="FuturaBook" pitchFamily="2" charset="0"/>
              </a:rPr>
              <a:t>wildlife </a:t>
            </a:r>
            <a:r>
              <a:rPr lang="en-US" sz="1400" dirty="0">
                <a:latin typeface="FuturaBook" pitchFamily="2" charset="0"/>
              </a:rPr>
              <a:t>h</a:t>
            </a:r>
            <a:r>
              <a:rPr lang="en-US" sz="1400" dirty="0" smtClean="0">
                <a:latin typeface="FuturaBook" pitchFamily="2" charset="0"/>
              </a:rPr>
              <a:t>abitat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Species at </a:t>
            </a:r>
            <a:r>
              <a:rPr lang="en-US" sz="1400" dirty="0" smtClean="0">
                <a:latin typeface="FuturaBook" pitchFamily="2" charset="0"/>
              </a:rPr>
              <a:t>risk </a:t>
            </a:r>
            <a:r>
              <a:rPr lang="en-US" sz="1400" dirty="0">
                <a:latin typeface="FuturaBook" pitchFamily="2" charset="0"/>
              </a:rPr>
              <a:t>&amp; </a:t>
            </a:r>
            <a:r>
              <a:rPr lang="en-US" sz="1400" dirty="0" smtClean="0">
                <a:latin typeface="FuturaBook" pitchFamily="2" charset="0"/>
              </a:rPr>
              <a:t>species </a:t>
            </a:r>
            <a:r>
              <a:rPr lang="en-US" sz="1400" dirty="0">
                <a:latin typeface="FuturaBook" pitchFamily="2" charset="0"/>
              </a:rPr>
              <a:t>of </a:t>
            </a:r>
            <a:r>
              <a:rPr lang="en-US" sz="1400" dirty="0" smtClean="0">
                <a:latin typeface="FuturaBook" pitchFamily="2" charset="0"/>
              </a:rPr>
              <a:t>conservation </a:t>
            </a:r>
            <a:r>
              <a:rPr lang="en-US" sz="1400" dirty="0">
                <a:latin typeface="FuturaBook" pitchFamily="2" charset="0"/>
              </a:rPr>
              <a:t>c</a:t>
            </a:r>
            <a:r>
              <a:rPr lang="en-US" sz="1400" dirty="0" smtClean="0">
                <a:latin typeface="FuturaBook" pitchFamily="2" charset="0"/>
              </a:rPr>
              <a:t>oncern</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Natural </a:t>
            </a:r>
            <a:r>
              <a:rPr lang="en-US" sz="1400" dirty="0" smtClean="0">
                <a:latin typeface="FuturaBook" pitchFamily="2" charset="0"/>
              </a:rPr>
              <a:t>hazards</a:t>
            </a:r>
            <a:r>
              <a:rPr lang="en-US" sz="1400" dirty="0">
                <a:latin typeface="FuturaBook" pitchFamily="2" charset="0"/>
              </a:rPr>
              <a:t>, </a:t>
            </a:r>
            <a:r>
              <a:rPr lang="en-US" sz="1400" dirty="0" smtClean="0">
                <a:latin typeface="FuturaBook" pitchFamily="2" charset="0"/>
              </a:rPr>
              <a:t>wetlands </a:t>
            </a:r>
            <a:r>
              <a:rPr lang="en-US" sz="1400" dirty="0">
                <a:latin typeface="FuturaBook" pitchFamily="2" charset="0"/>
              </a:rPr>
              <a:t>and </a:t>
            </a:r>
            <a:r>
              <a:rPr lang="en-US" sz="1400" dirty="0" smtClean="0">
                <a:latin typeface="FuturaBook" pitchFamily="2" charset="0"/>
              </a:rPr>
              <a:t>floodplain </a:t>
            </a:r>
            <a:r>
              <a:rPr lang="en-US" sz="1400" dirty="0">
                <a:latin typeface="FuturaBook" pitchFamily="2" charset="0"/>
              </a:rPr>
              <a:t>a</a:t>
            </a:r>
            <a:r>
              <a:rPr lang="en-US" sz="1400" dirty="0" smtClean="0">
                <a:latin typeface="FuturaBook" pitchFamily="2" charset="0"/>
              </a:rPr>
              <a:t>reas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Designated </a:t>
            </a:r>
            <a:r>
              <a:rPr lang="en-US" sz="1400" dirty="0" smtClean="0">
                <a:latin typeface="FuturaBook" pitchFamily="2" charset="0"/>
              </a:rPr>
              <a:t>natural </a:t>
            </a:r>
            <a:r>
              <a:rPr lang="en-US" sz="1400" dirty="0">
                <a:latin typeface="FuturaBook" pitchFamily="2" charset="0"/>
              </a:rPr>
              <a:t>a</a:t>
            </a:r>
            <a:r>
              <a:rPr lang="en-US" sz="1400" dirty="0" smtClean="0">
                <a:latin typeface="FuturaBook" pitchFamily="2" charset="0"/>
              </a:rPr>
              <a:t>reas </a:t>
            </a:r>
            <a:r>
              <a:rPr lang="en-US" sz="1100" dirty="0">
                <a:latin typeface="FuturaBook" pitchFamily="2" charset="0"/>
              </a:rPr>
              <a:t>	</a:t>
            </a:r>
          </a:p>
        </p:txBody>
      </p:sp>
      <p:sp>
        <p:nvSpPr>
          <p:cNvPr id="14" name="Content Placeholder 2">
            <a:extLst>
              <a:ext uri="{FF2B5EF4-FFF2-40B4-BE49-F238E27FC236}">
                <a16:creationId xmlns:a16="http://schemas.microsoft.com/office/drawing/2014/main" id="{8EFF8C00-DE7A-244A-91EC-56472542F929}"/>
              </a:ext>
            </a:extLst>
          </p:cNvPr>
          <p:cNvSpPr txBox="1">
            <a:spLocks/>
          </p:cNvSpPr>
          <p:nvPr/>
        </p:nvSpPr>
        <p:spPr>
          <a:xfrm>
            <a:off x="204537" y="2076972"/>
            <a:ext cx="2911643" cy="3815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US" sz="1400" dirty="0">
                <a:latin typeface="FuturaBook" pitchFamily="2" charset="0"/>
              </a:rPr>
              <a:t>L</a:t>
            </a:r>
            <a:r>
              <a:rPr lang="en-US" sz="1400" dirty="0" smtClean="0">
                <a:latin typeface="FuturaBook" pitchFamily="2" charset="0"/>
              </a:rPr>
              <a:t>and </a:t>
            </a:r>
            <a:r>
              <a:rPr lang="en-US" sz="1400" dirty="0">
                <a:latin typeface="FuturaBook" pitchFamily="2" charset="0"/>
              </a:rPr>
              <a:t>use designations </a:t>
            </a:r>
          </a:p>
          <a:p>
            <a:pPr>
              <a:lnSpc>
                <a:spcPct val="100000"/>
              </a:lnSpc>
              <a:spcBef>
                <a:spcPts val="0"/>
              </a:spcBef>
              <a:spcAft>
                <a:spcPts val="200"/>
              </a:spcAft>
            </a:pPr>
            <a:r>
              <a:rPr lang="en-US" sz="1400" dirty="0">
                <a:latin typeface="FuturaBook" pitchFamily="2" charset="0"/>
              </a:rPr>
              <a:t>Future land use designations</a:t>
            </a:r>
          </a:p>
          <a:p>
            <a:pPr>
              <a:lnSpc>
                <a:spcPct val="100000"/>
              </a:lnSpc>
              <a:spcBef>
                <a:spcPts val="0"/>
              </a:spcBef>
              <a:spcAft>
                <a:spcPts val="200"/>
              </a:spcAft>
            </a:pPr>
            <a:r>
              <a:rPr lang="en-US" sz="1400" dirty="0">
                <a:latin typeface="FuturaBook" pitchFamily="2" charset="0"/>
              </a:rPr>
              <a:t>Agricultural </a:t>
            </a:r>
            <a:r>
              <a:rPr lang="en-US" sz="1400" dirty="0" smtClean="0">
                <a:latin typeface="FuturaBook" pitchFamily="2" charset="0"/>
              </a:rPr>
              <a:t>operations</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Petroleum </a:t>
            </a:r>
            <a:r>
              <a:rPr lang="en-US" sz="1400" dirty="0" smtClean="0">
                <a:latin typeface="FuturaBook" pitchFamily="2" charset="0"/>
              </a:rPr>
              <a:t>operations </a:t>
            </a:r>
            <a:endParaRPr lang="en-US" sz="1400" dirty="0">
              <a:latin typeface="FuturaBook" pitchFamily="2" charset="0"/>
            </a:endParaRPr>
          </a:p>
          <a:p>
            <a:pPr>
              <a:lnSpc>
                <a:spcPct val="100000"/>
              </a:lnSpc>
              <a:spcBef>
                <a:spcPts val="0"/>
              </a:spcBef>
              <a:spcAft>
                <a:spcPts val="200"/>
              </a:spcAft>
            </a:pPr>
            <a:r>
              <a:rPr lang="en-US" sz="1400" dirty="0" smtClean="0">
                <a:latin typeface="FuturaBook" pitchFamily="2" charset="0"/>
              </a:rPr>
              <a:t>Commercial/industrial </a:t>
            </a:r>
            <a:r>
              <a:rPr lang="en-US" sz="1400" dirty="0">
                <a:latin typeface="FuturaBook" pitchFamily="2" charset="0"/>
              </a:rPr>
              <a:t>buildings, properties, site plans or business </a:t>
            </a:r>
            <a:r>
              <a:rPr lang="en-US" sz="1400" dirty="0" smtClean="0">
                <a:latin typeface="FuturaBook" pitchFamily="2" charset="0"/>
              </a:rPr>
              <a:t>operations/supply </a:t>
            </a:r>
            <a:r>
              <a:rPr lang="en-US" sz="1400" dirty="0">
                <a:latin typeface="FuturaBook" pitchFamily="2" charset="0"/>
              </a:rPr>
              <a:t>chains </a:t>
            </a:r>
          </a:p>
          <a:p>
            <a:pPr>
              <a:lnSpc>
                <a:spcPct val="100000"/>
              </a:lnSpc>
              <a:spcBef>
                <a:spcPts val="0"/>
              </a:spcBef>
              <a:spcAft>
                <a:spcPts val="200"/>
              </a:spcAft>
            </a:pPr>
            <a:r>
              <a:rPr lang="en-US" sz="1400" dirty="0">
                <a:latin typeface="FuturaBook" pitchFamily="2" charset="0"/>
              </a:rPr>
              <a:t>Cultural </a:t>
            </a:r>
            <a:r>
              <a:rPr lang="en-US" sz="1400" dirty="0" smtClean="0">
                <a:latin typeface="FuturaBook" pitchFamily="2" charset="0"/>
              </a:rPr>
              <a:t>resources </a:t>
            </a:r>
            <a:endParaRPr lang="en-US" sz="1400" dirty="0">
              <a:latin typeface="FuturaBook" pitchFamily="2" charset="0"/>
            </a:endParaRPr>
          </a:p>
          <a:p>
            <a:pPr>
              <a:lnSpc>
                <a:spcPct val="100000"/>
              </a:lnSpc>
              <a:spcBef>
                <a:spcPts val="0"/>
              </a:spcBef>
              <a:spcAft>
                <a:spcPts val="200"/>
              </a:spcAft>
            </a:pPr>
            <a:r>
              <a:rPr lang="en-US" sz="1400" dirty="0" smtClean="0">
                <a:latin typeface="FuturaBook" pitchFamily="2" charset="0"/>
              </a:rPr>
              <a:t>Residential </a:t>
            </a:r>
            <a:r>
              <a:rPr lang="en-US" sz="1400" dirty="0">
                <a:latin typeface="FuturaBook" pitchFamily="2" charset="0"/>
              </a:rPr>
              <a:t>buildings, properties or site plans </a:t>
            </a:r>
          </a:p>
          <a:p>
            <a:pPr>
              <a:lnSpc>
                <a:spcPct val="100000"/>
              </a:lnSpc>
              <a:spcBef>
                <a:spcPts val="0"/>
              </a:spcBef>
              <a:spcAft>
                <a:spcPts val="200"/>
              </a:spcAft>
            </a:pPr>
            <a:r>
              <a:rPr lang="en-US" sz="1400" dirty="0">
                <a:latin typeface="FuturaBook" pitchFamily="2" charset="0"/>
              </a:rPr>
              <a:t>Source water </a:t>
            </a:r>
            <a:r>
              <a:rPr lang="en-US" sz="1400" dirty="0" smtClean="0">
                <a:latin typeface="FuturaBook" pitchFamily="2" charset="0"/>
              </a:rPr>
              <a:t>protection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Archaeological </a:t>
            </a:r>
            <a:r>
              <a:rPr lang="en-US" sz="1400" dirty="0" smtClean="0">
                <a:latin typeface="FuturaBook" pitchFamily="2" charset="0"/>
              </a:rPr>
              <a:t>resources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Aggregate </a:t>
            </a:r>
            <a:r>
              <a:rPr lang="en-US" sz="1400" dirty="0" smtClean="0">
                <a:latin typeface="FuturaBook" pitchFamily="2" charset="0"/>
              </a:rPr>
              <a:t>resources </a:t>
            </a:r>
            <a:r>
              <a:rPr lang="en-US" sz="1400" dirty="0">
                <a:latin typeface="FuturaBook" pitchFamily="2" charset="0"/>
              </a:rPr>
              <a:t>e</a:t>
            </a:r>
            <a:r>
              <a:rPr lang="en-US" sz="1400" dirty="0" smtClean="0">
                <a:latin typeface="FuturaBook" pitchFamily="2" charset="0"/>
              </a:rPr>
              <a:t>xtraction areas/operations (pits/quarries</a:t>
            </a:r>
            <a:r>
              <a:rPr lang="en-US" sz="1400" dirty="0">
                <a:latin typeface="FuturaBook" pitchFamily="2" charset="0"/>
              </a:rPr>
              <a:t>) </a:t>
            </a:r>
          </a:p>
        </p:txBody>
      </p:sp>
      <p:sp>
        <p:nvSpPr>
          <p:cNvPr id="15" name="Content Placeholder 2">
            <a:extLst>
              <a:ext uri="{FF2B5EF4-FFF2-40B4-BE49-F238E27FC236}">
                <a16:creationId xmlns:a16="http://schemas.microsoft.com/office/drawing/2014/main" id="{3CC17716-5EAF-DD43-A395-A279575BB8C9}"/>
              </a:ext>
            </a:extLst>
          </p:cNvPr>
          <p:cNvSpPr txBox="1">
            <a:spLocks/>
          </p:cNvSpPr>
          <p:nvPr/>
        </p:nvSpPr>
        <p:spPr>
          <a:xfrm>
            <a:off x="3317835" y="5107536"/>
            <a:ext cx="3568869" cy="709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US" sz="1400" dirty="0">
                <a:latin typeface="FuturaBook" pitchFamily="2" charset="0"/>
              </a:rPr>
              <a:t>First Nations </a:t>
            </a:r>
            <a:r>
              <a:rPr lang="en-US" sz="1400" dirty="0" smtClean="0">
                <a:latin typeface="FuturaBook" pitchFamily="2" charset="0"/>
              </a:rPr>
              <a:t>traditional/contemporary </a:t>
            </a:r>
            <a:r>
              <a:rPr lang="en-US" sz="1400" dirty="0">
                <a:latin typeface="FuturaBook" pitchFamily="2" charset="0"/>
              </a:rPr>
              <a:t>l</a:t>
            </a:r>
            <a:r>
              <a:rPr lang="en-US" sz="1400" dirty="0" smtClean="0">
                <a:latin typeface="FuturaBook" pitchFamily="2" charset="0"/>
              </a:rPr>
              <a:t>ands and resources </a:t>
            </a:r>
            <a:r>
              <a:rPr lang="en-US" sz="1400" dirty="0">
                <a:latin typeface="FuturaBook" pitchFamily="2" charset="0"/>
              </a:rPr>
              <a:t>u</a:t>
            </a:r>
            <a:r>
              <a:rPr lang="en-US" sz="1400" dirty="0" smtClean="0">
                <a:latin typeface="FuturaBook" pitchFamily="2" charset="0"/>
              </a:rPr>
              <a:t>ses </a:t>
            </a:r>
            <a:r>
              <a:rPr lang="en-US" sz="1400" dirty="0">
                <a:latin typeface="FuturaBook" pitchFamily="2" charset="0"/>
              </a:rPr>
              <a:t>and </a:t>
            </a:r>
            <a:r>
              <a:rPr lang="en-US" sz="1400" dirty="0" smtClean="0">
                <a:latin typeface="FuturaBook" pitchFamily="2" charset="0"/>
              </a:rPr>
              <a:t>occupation</a:t>
            </a:r>
            <a:endParaRPr lang="en-US" sz="1400" dirty="0">
              <a:latin typeface="FuturaBook" pitchFamily="2" charset="0"/>
            </a:endParaRPr>
          </a:p>
        </p:txBody>
      </p:sp>
      <p:sp>
        <p:nvSpPr>
          <p:cNvPr id="16" name="Content Placeholder 2">
            <a:extLst>
              <a:ext uri="{FF2B5EF4-FFF2-40B4-BE49-F238E27FC236}">
                <a16:creationId xmlns:a16="http://schemas.microsoft.com/office/drawing/2014/main" id="{504865CF-215A-1B45-B9AF-F58B8BCB1D95}"/>
              </a:ext>
            </a:extLst>
          </p:cNvPr>
          <p:cNvSpPr txBox="1">
            <a:spLocks/>
          </p:cNvSpPr>
          <p:nvPr/>
        </p:nvSpPr>
        <p:spPr>
          <a:xfrm>
            <a:off x="6951487" y="2076978"/>
            <a:ext cx="3508892" cy="3972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US" sz="1400" dirty="0">
                <a:latin typeface="FuturaBook" pitchFamily="2" charset="0"/>
              </a:rPr>
              <a:t>Line </a:t>
            </a:r>
            <a:r>
              <a:rPr lang="en-US" sz="1400" dirty="0" smtClean="0">
                <a:latin typeface="FuturaBook" pitchFamily="2" charset="0"/>
              </a:rPr>
              <a:t>length</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Line </a:t>
            </a:r>
            <a:r>
              <a:rPr lang="en-US" sz="1400" dirty="0" smtClean="0">
                <a:latin typeface="FuturaBook" pitchFamily="2" charset="0"/>
              </a:rPr>
              <a:t>angles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Crossings</a:t>
            </a:r>
          </a:p>
          <a:p>
            <a:pPr>
              <a:lnSpc>
                <a:spcPct val="100000"/>
              </a:lnSpc>
              <a:spcBef>
                <a:spcPts val="0"/>
              </a:spcBef>
              <a:spcAft>
                <a:spcPts val="200"/>
              </a:spcAft>
            </a:pPr>
            <a:r>
              <a:rPr lang="en-US" sz="1400" dirty="0">
                <a:latin typeface="FuturaBook" pitchFamily="2" charset="0"/>
              </a:rPr>
              <a:t>Parallel and </a:t>
            </a:r>
            <a:r>
              <a:rPr lang="en-US" sz="1400" dirty="0" smtClean="0">
                <a:latin typeface="FuturaBook" pitchFamily="2" charset="0"/>
              </a:rPr>
              <a:t>adjacent </a:t>
            </a:r>
            <a:r>
              <a:rPr lang="en-US" sz="1400" dirty="0">
                <a:latin typeface="FuturaBook" pitchFamily="2" charset="0"/>
              </a:rPr>
              <a:t>to </a:t>
            </a:r>
            <a:r>
              <a:rPr lang="en-US" sz="1400" dirty="0" smtClean="0">
                <a:latin typeface="FuturaBook" pitchFamily="2" charset="0"/>
              </a:rPr>
              <a:t>underground </a:t>
            </a:r>
            <a:r>
              <a:rPr lang="en-US" sz="1400" dirty="0">
                <a:latin typeface="FuturaBook" pitchFamily="2" charset="0"/>
              </a:rPr>
              <a:t>p</a:t>
            </a:r>
            <a:r>
              <a:rPr lang="en-US" sz="1400" dirty="0" smtClean="0">
                <a:latin typeface="FuturaBook" pitchFamily="2" charset="0"/>
              </a:rPr>
              <a:t>ipelines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Proximity to </a:t>
            </a:r>
            <a:r>
              <a:rPr lang="en-US" sz="1400" dirty="0" smtClean="0">
                <a:latin typeface="FuturaBook" pitchFamily="2" charset="0"/>
              </a:rPr>
              <a:t>wind </a:t>
            </a:r>
            <a:r>
              <a:rPr lang="en-US" sz="1400" dirty="0">
                <a:latin typeface="FuturaBook" pitchFamily="2" charset="0"/>
              </a:rPr>
              <a:t>t</a:t>
            </a:r>
            <a:r>
              <a:rPr lang="en-US" sz="1400" dirty="0" smtClean="0">
                <a:latin typeface="FuturaBook" pitchFamily="2" charset="0"/>
              </a:rPr>
              <a:t>urbines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Parallel and </a:t>
            </a:r>
            <a:r>
              <a:rPr lang="en-US" sz="1400" dirty="0" smtClean="0">
                <a:latin typeface="FuturaBook" pitchFamily="2" charset="0"/>
              </a:rPr>
              <a:t>adjacent </a:t>
            </a:r>
            <a:r>
              <a:rPr lang="en-US" sz="1400" dirty="0">
                <a:latin typeface="FuturaBook" pitchFamily="2" charset="0"/>
              </a:rPr>
              <a:t>to </a:t>
            </a:r>
            <a:r>
              <a:rPr lang="en-US" sz="1400" dirty="0" smtClean="0">
                <a:latin typeface="FuturaBook" pitchFamily="2" charset="0"/>
              </a:rPr>
              <a:t>existing </a:t>
            </a:r>
            <a:r>
              <a:rPr lang="en-US" sz="1400" dirty="0">
                <a:latin typeface="FuturaBook" pitchFamily="2" charset="0"/>
              </a:rPr>
              <a:t>t</a:t>
            </a:r>
            <a:r>
              <a:rPr lang="en-US" sz="1400" dirty="0" smtClean="0">
                <a:latin typeface="FuturaBook" pitchFamily="2" charset="0"/>
              </a:rPr>
              <a:t>ransmission </a:t>
            </a:r>
            <a:r>
              <a:rPr lang="en-US" sz="1400" dirty="0">
                <a:latin typeface="FuturaBook" pitchFamily="2" charset="0"/>
              </a:rPr>
              <a:t>c</a:t>
            </a:r>
            <a:r>
              <a:rPr lang="en-US" sz="1400" dirty="0" smtClean="0">
                <a:latin typeface="FuturaBook" pitchFamily="2" charset="0"/>
              </a:rPr>
              <a:t>orridor</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Parallel and </a:t>
            </a:r>
            <a:r>
              <a:rPr lang="en-US" sz="1400" dirty="0" smtClean="0">
                <a:latin typeface="FuturaBook" pitchFamily="2" charset="0"/>
              </a:rPr>
              <a:t>adjacent </a:t>
            </a:r>
            <a:r>
              <a:rPr lang="en-US" sz="1400" dirty="0">
                <a:latin typeface="FuturaBook" pitchFamily="2" charset="0"/>
              </a:rPr>
              <a:t>to other </a:t>
            </a:r>
            <a:r>
              <a:rPr lang="en-US" sz="1400" dirty="0" smtClean="0">
                <a:latin typeface="FuturaBook" pitchFamily="2" charset="0"/>
              </a:rPr>
              <a:t>existing </a:t>
            </a:r>
            <a:r>
              <a:rPr lang="en-US" sz="1400" dirty="0">
                <a:latin typeface="FuturaBook" pitchFamily="2" charset="0"/>
              </a:rPr>
              <a:t>i</a:t>
            </a:r>
            <a:r>
              <a:rPr lang="en-US" sz="1400" dirty="0" smtClean="0">
                <a:latin typeface="FuturaBook" pitchFamily="2" charset="0"/>
              </a:rPr>
              <a:t>nfrastructure </a:t>
            </a:r>
            <a:r>
              <a:rPr lang="en-US" sz="1400" dirty="0">
                <a:latin typeface="FuturaBook" pitchFamily="2" charset="0"/>
              </a:rPr>
              <a:t>(e.g., Highway 401) </a:t>
            </a:r>
          </a:p>
          <a:p>
            <a:pPr>
              <a:lnSpc>
                <a:spcPct val="100000"/>
              </a:lnSpc>
              <a:spcBef>
                <a:spcPts val="0"/>
              </a:spcBef>
              <a:spcAft>
                <a:spcPts val="200"/>
              </a:spcAft>
            </a:pPr>
            <a:r>
              <a:rPr lang="en-US" sz="1400" dirty="0">
                <a:latin typeface="FuturaBook" pitchFamily="2" charset="0"/>
              </a:rPr>
              <a:t>Number of </a:t>
            </a:r>
            <a:r>
              <a:rPr lang="en-US" sz="1400" dirty="0" smtClean="0">
                <a:latin typeface="FuturaBook" pitchFamily="2" charset="0"/>
              </a:rPr>
              <a:t>properties requiring </a:t>
            </a:r>
            <a:r>
              <a:rPr lang="en-US" sz="1400" dirty="0">
                <a:latin typeface="FuturaBook" pitchFamily="2" charset="0"/>
              </a:rPr>
              <a:t>n</a:t>
            </a:r>
            <a:r>
              <a:rPr lang="en-US" sz="1400" dirty="0" smtClean="0">
                <a:latin typeface="FuturaBook" pitchFamily="2" charset="0"/>
              </a:rPr>
              <a:t>ew </a:t>
            </a:r>
            <a:r>
              <a:rPr lang="en-US" sz="1400" dirty="0">
                <a:latin typeface="FuturaBook" pitchFamily="2" charset="0"/>
              </a:rPr>
              <a:t>r</a:t>
            </a:r>
            <a:r>
              <a:rPr lang="en-US" sz="1400" dirty="0" smtClean="0">
                <a:latin typeface="FuturaBook" pitchFamily="2" charset="0"/>
              </a:rPr>
              <a:t>eal </a:t>
            </a:r>
            <a:r>
              <a:rPr lang="en-US" sz="1400" dirty="0">
                <a:latin typeface="FuturaBook" pitchFamily="2" charset="0"/>
              </a:rPr>
              <a:t>e</a:t>
            </a:r>
            <a:r>
              <a:rPr lang="en-US" sz="1400" dirty="0" smtClean="0">
                <a:latin typeface="FuturaBook" pitchFamily="2" charset="0"/>
              </a:rPr>
              <a:t>state </a:t>
            </a:r>
            <a:r>
              <a:rPr lang="en-US" sz="1400" dirty="0">
                <a:latin typeface="FuturaBook" pitchFamily="2" charset="0"/>
              </a:rPr>
              <a:t>r</a:t>
            </a:r>
            <a:r>
              <a:rPr lang="en-US" sz="1400" dirty="0" smtClean="0">
                <a:latin typeface="FuturaBook" pitchFamily="2" charset="0"/>
              </a:rPr>
              <a:t>ights </a:t>
            </a:r>
            <a:endParaRPr lang="en-US" sz="1400" dirty="0">
              <a:latin typeface="FuturaBook" pitchFamily="2" charset="0"/>
            </a:endParaRPr>
          </a:p>
          <a:p>
            <a:pPr>
              <a:lnSpc>
                <a:spcPct val="100000"/>
              </a:lnSpc>
              <a:spcBef>
                <a:spcPts val="0"/>
              </a:spcBef>
              <a:spcAft>
                <a:spcPts val="200"/>
              </a:spcAft>
            </a:pPr>
            <a:r>
              <a:rPr lang="en-US" sz="1400" dirty="0">
                <a:latin typeface="FuturaBook" pitchFamily="2" charset="0"/>
              </a:rPr>
              <a:t>Number of </a:t>
            </a:r>
            <a:r>
              <a:rPr lang="en-US" sz="1400" dirty="0" smtClean="0">
                <a:latin typeface="FuturaBook" pitchFamily="2" charset="0"/>
              </a:rPr>
              <a:t>mandatory </a:t>
            </a:r>
            <a:r>
              <a:rPr lang="en-US" sz="1400" dirty="0">
                <a:latin typeface="FuturaBook" pitchFamily="2" charset="0"/>
              </a:rPr>
              <a:t>p</a:t>
            </a:r>
            <a:r>
              <a:rPr lang="en-US" sz="1400" dirty="0" smtClean="0">
                <a:latin typeface="FuturaBook" pitchFamily="2" charset="0"/>
              </a:rPr>
              <a:t>roperty </a:t>
            </a:r>
            <a:r>
              <a:rPr lang="en-US" sz="1400" dirty="0">
                <a:latin typeface="FuturaBook" pitchFamily="2" charset="0"/>
              </a:rPr>
              <a:t>a</a:t>
            </a:r>
            <a:r>
              <a:rPr lang="en-US" sz="1400" dirty="0" smtClean="0">
                <a:latin typeface="FuturaBook" pitchFamily="2" charset="0"/>
              </a:rPr>
              <a:t>cquisitions  </a:t>
            </a:r>
            <a:endParaRPr lang="en-US" sz="1400" dirty="0">
              <a:latin typeface="FuturaBook" pitchFamily="2" charset="0"/>
            </a:endParaRPr>
          </a:p>
        </p:txBody>
      </p:sp>
      <p:sp>
        <p:nvSpPr>
          <p:cNvPr id="11"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17</a:t>
            </a:r>
          </a:p>
        </p:txBody>
      </p:sp>
    </p:spTree>
    <p:extLst>
      <p:ext uri="{BB962C8B-B14F-4D97-AF65-F5344CB8AC3E}">
        <p14:creationId xmlns:p14="http://schemas.microsoft.com/office/powerpoint/2010/main" val="1004510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EC64B53-F887-4646-BB2C-5046D9DDEC21}"/>
              </a:ext>
            </a:extLst>
          </p:cNvPr>
          <p:cNvSpPr txBox="1">
            <a:spLocks/>
          </p:cNvSpPr>
          <p:nvPr/>
        </p:nvSpPr>
        <p:spPr>
          <a:xfrm>
            <a:off x="581900" y="523805"/>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PROJECT MILESTONES</a:t>
            </a:r>
            <a:endParaRPr lang="en-US" sz="4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03" y="1621497"/>
            <a:ext cx="9456623" cy="3812459"/>
          </a:xfrm>
          <a:prstGeom prst="rect">
            <a:avLst/>
          </a:prstGeom>
        </p:spPr>
      </p:pic>
      <p:sp>
        <p:nvSpPr>
          <p:cNvPr id="5"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18</a:t>
            </a:r>
          </a:p>
        </p:txBody>
      </p:sp>
    </p:spTree>
    <p:extLst>
      <p:ext uri="{BB962C8B-B14F-4D97-AF65-F5344CB8AC3E}">
        <p14:creationId xmlns:p14="http://schemas.microsoft.com/office/powerpoint/2010/main" val="2479229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581900" y="523805"/>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Bef>
                <a:spcPts val="0"/>
              </a:spcBef>
              <a:buNone/>
              <a:defRPr/>
            </a:pPr>
            <a:r>
              <a:rPr lang="en-US" sz="4400" b="1" dirty="0">
                <a:solidFill>
                  <a:prstClr val="black"/>
                </a:solidFill>
                <a:latin typeface="FuturaBook" pitchFamily="2" charset="0"/>
              </a:rPr>
              <a:t>LIVE QUESTION PERIOD</a:t>
            </a:r>
            <a:endParaRPr lang="en-US" sz="4400" dirty="0">
              <a:solidFill>
                <a:prstClr val="black"/>
              </a:solidFill>
              <a:latin typeface="Calibri" panose="020F0502020204030204"/>
            </a:endParaRPr>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323283" y="1975559"/>
            <a:ext cx="7398000" cy="3173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Aft>
                <a:spcPts val="600"/>
              </a:spcAft>
              <a:buNone/>
              <a:defRPr/>
            </a:pPr>
            <a:endParaRPr lang="en-US" sz="2200" dirty="0">
              <a:solidFill>
                <a:srgbClr val="FF0000"/>
              </a:solidFill>
              <a:latin typeface="FuturaBook" pitchFamily="2" charset="0"/>
            </a:endParaRPr>
          </a:p>
        </p:txBody>
      </p:sp>
      <p:sp>
        <p:nvSpPr>
          <p:cNvPr id="7" name="Content Placeholder 2">
            <a:extLst>
              <a:ext uri="{FF2B5EF4-FFF2-40B4-BE49-F238E27FC236}">
                <a16:creationId xmlns:a16="http://schemas.microsoft.com/office/drawing/2014/main" id="{72A3FE53-A41C-0C4C-B544-74930B22A29A}"/>
              </a:ext>
            </a:extLst>
          </p:cNvPr>
          <p:cNvSpPr txBox="1">
            <a:spLocks/>
          </p:cNvSpPr>
          <p:nvPr/>
        </p:nvSpPr>
        <p:spPr>
          <a:xfrm>
            <a:off x="581900" y="1329452"/>
            <a:ext cx="7398000" cy="4628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Aft>
                <a:spcPts val="600"/>
              </a:spcAft>
              <a:buNone/>
              <a:defRPr/>
            </a:pPr>
            <a:r>
              <a:rPr lang="en-US" b="1" dirty="0">
                <a:solidFill>
                  <a:prstClr val="black"/>
                </a:solidFill>
                <a:latin typeface="FuturaBook" pitchFamily="2" charset="0"/>
              </a:rPr>
              <a:t>Panelists </a:t>
            </a:r>
          </a:p>
        </p:txBody>
      </p:sp>
      <p:sp>
        <p:nvSpPr>
          <p:cNvPr id="4" name="Rectangle 3"/>
          <p:cNvSpPr/>
          <p:nvPr/>
        </p:nvSpPr>
        <p:spPr>
          <a:xfrm>
            <a:off x="611316" y="2027377"/>
            <a:ext cx="9447085" cy="3323987"/>
          </a:xfrm>
          <a:prstGeom prst="rect">
            <a:avLst/>
          </a:prstGeom>
        </p:spPr>
        <p:txBody>
          <a:bodyPr wrap="square" numCol="2">
            <a:spAutoFit/>
          </a:bodyPr>
          <a:lstStyle/>
          <a:p>
            <a:pPr defTabSz="914332">
              <a:spcAft>
                <a:spcPts val="1200"/>
              </a:spcAft>
              <a:defRPr/>
            </a:pPr>
            <a:r>
              <a:rPr lang="en-US" dirty="0">
                <a:solidFill>
                  <a:prstClr val="black"/>
                </a:solidFill>
                <a:latin typeface="FuturaBook" pitchFamily="2" charset="0"/>
              </a:rPr>
              <a:t>Daniel </a:t>
            </a:r>
            <a:r>
              <a:rPr lang="en-US" dirty="0" smtClean="0">
                <a:solidFill>
                  <a:prstClr val="black"/>
                </a:solidFill>
                <a:latin typeface="FuturaBook" pitchFamily="2" charset="0"/>
              </a:rPr>
              <a:t>Levitan</a:t>
            </a:r>
            <a:r>
              <a:rPr lang="en-US" dirty="0">
                <a:solidFill>
                  <a:prstClr val="black"/>
                </a:solidFill>
                <a:latin typeface="FuturaBook" pitchFamily="2" charset="0"/>
              </a:rPr>
              <a:t/>
            </a:r>
            <a:br>
              <a:rPr lang="en-US" dirty="0">
                <a:solidFill>
                  <a:prstClr val="black"/>
                </a:solidFill>
                <a:latin typeface="FuturaBook" pitchFamily="2" charset="0"/>
              </a:rPr>
            </a:br>
            <a:r>
              <a:rPr lang="en-US" i="1" dirty="0">
                <a:solidFill>
                  <a:prstClr val="black"/>
                </a:solidFill>
                <a:latin typeface="FuturaBook" pitchFamily="2" charset="0"/>
              </a:rPr>
              <a:t>Vice President of Stakeholder Relations</a:t>
            </a:r>
          </a:p>
          <a:p>
            <a:pPr defTabSz="914332">
              <a:spcAft>
                <a:spcPts val="1200"/>
              </a:spcAft>
              <a:defRPr/>
            </a:pPr>
            <a:r>
              <a:rPr lang="en-US" dirty="0">
                <a:solidFill>
                  <a:prstClr val="black"/>
                </a:solidFill>
                <a:latin typeface="FuturaBook" pitchFamily="2" charset="0"/>
              </a:rPr>
              <a:t>John Chadwick</a:t>
            </a:r>
            <a:br>
              <a:rPr lang="en-US" dirty="0">
                <a:solidFill>
                  <a:prstClr val="black"/>
                </a:solidFill>
                <a:latin typeface="FuturaBook" pitchFamily="2" charset="0"/>
              </a:rPr>
            </a:br>
            <a:r>
              <a:rPr lang="en-US" i="1" dirty="0">
                <a:solidFill>
                  <a:prstClr val="black"/>
                </a:solidFill>
                <a:latin typeface="FuturaBook" pitchFamily="2" charset="0"/>
              </a:rPr>
              <a:t>Manager, Environmental Services </a:t>
            </a:r>
          </a:p>
          <a:p>
            <a:pPr defTabSz="914332">
              <a:spcAft>
                <a:spcPts val="1200"/>
              </a:spcAft>
              <a:defRPr/>
            </a:pPr>
            <a:r>
              <a:rPr lang="en-US" dirty="0">
                <a:solidFill>
                  <a:prstClr val="black"/>
                </a:solidFill>
                <a:latin typeface="FuturaBook" pitchFamily="2" charset="0"/>
              </a:rPr>
              <a:t>Andrew Luis</a:t>
            </a:r>
            <a:br>
              <a:rPr lang="en-US" dirty="0">
                <a:solidFill>
                  <a:prstClr val="black"/>
                </a:solidFill>
                <a:latin typeface="FuturaBook" pitchFamily="2" charset="0"/>
              </a:rPr>
            </a:br>
            <a:r>
              <a:rPr lang="en-US" i="1" dirty="0">
                <a:solidFill>
                  <a:prstClr val="black"/>
                </a:solidFill>
                <a:latin typeface="FuturaBook" pitchFamily="2" charset="0"/>
              </a:rPr>
              <a:t>Senior Real Estate Coordinator </a:t>
            </a:r>
          </a:p>
          <a:p>
            <a:pPr defTabSz="914332">
              <a:spcAft>
                <a:spcPts val="1200"/>
              </a:spcAft>
              <a:defRPr/>
            </a:pPr>
            <a:endParaRPr lang="en-US" dirty="0" smtClean="0">
              <a:solidFill>
                <a:prstClr val="black"/>
              </a:solidFill>
              <a:latin typeface="FuturaBook" pitchFamily="2" charset="0"/>
            </a:endParaRPr>
          </a:p>
          <a:p>
            <a:pPr defTabSz="914332">
              <a:spcAft>
                <a:spcPts val="1200"/>
              </a:spcAft>
              <a:defRPr/>
            </a:pPr>
            <a:endParaRPr lang="en-US" dirty="0">
              <a:solidFill>
                <a:prstClr val="black"/>
              </a:solidFill>
              <a:latin typeface="FuturaBook" pitchFamily="2" charset="0"/>
            </a:endParaRPr>
          </a:p>
          <a:p>
            <a:pPr defTabSz="914332">
              <a:spcAft>
                <a:spcPts val="1200"/>
              </a:spcAft>
              <a:defRPr/>
            </a:pPr>
            <a:endParaRPr lang="en-US" dirty="0">
              <a:solidFill>
                <a:prstClr val="black"/>
              </a:solidFill>
              <a:latin typeface="FuturaBook" pitchFamily="2" charset="0"/>
            </a:endParaRPr>
          </a:p>
          <a:p>
            <a:pPr defTabSz="914332">
              <a:spcAft>
                <a:spcPts val="1200"/>
              </a:spcAft>
              <a:defRPr/>
            </a:pPr>
            <a:r>
              <a:rPr lang="en-US" dirty="0">
                <a:solidFill>
                  <a:prstClr val="black"/>
                </a:solidFill>
                <a:latin typeface="FuturaBook" pitchFamily="2" charset="0"/>
              </a:rPr>
              <a:t>Sanjiv (Sonny) Karunakaran</a:t>
            </a:r>
            <a:br>
              <a:rPr lang="en-US" dirty="0">
                <a:solidFill>
                  <a:prstClr val="black"/>
                </a:solidFill>
                <a:latin typeface="FuturaBook" pitchFamily="2" charset="0"/>
              </a:rPr>
            </a:br>
            <a:r>
              <a:rPr lang="en-US" i="1" dirty="0">
                <a:solidFill>
                  <a:prstClr val="black"/>
                </a:solidFill>
                <a:latin typeface="FuturaBook" pitchFamily="2" charset="0"/>
              </a:rPr>
              <a:t>Director, Project Delivery </a:t>
            </a:r>
          </a:p>
          <a:p>
            <a:pPr defTabSz="914332">
              <a:spcAft>
                <a:spcPts val="1200"/>
              </a:spcAft>
              <a:defRPr/>
            </a:pPr>
            <a:r>
              <a:rPr lang="en-US" dirty="0">
                <a:solidFill>
                  <a:prstClr val="black"/>
                </a:solidFill>
                <a:latin typeface="FuturaBook" pitchFamily="2" charset="0"/>
              </a:rPr>
              <a:t>Sara Jane Souliere</a:t>
            </a:r>
            <a:br>
              <a:rPr lang="en-US" dirty="0">
                <a:solidFill>
                  <a:prstClr val="black"/>
                </a:solidFill>
                <a:latin typeface="FuturaBook" pitchFamily="2" charset="0"/>
              </a:rPr>
            </a:br>
            <a:r>
              <a:rPr lang="en-US" i="1" dirty="0">
                <a:solidFill>
                  <a:prstClr val="black"/>
                </a:solidFill>
                <a:latin typeface="FuturaBook" pitchFamily="2" charset="0"/>
              </a:rPr>
              <a:t>Senior Advisor, Indigenous Relations </a:t>
            </a:r>
          </a:p>
        </p:txBody>
      </p:sp>
      <p:sp>
        <p:nvSpPr>
          <p:cNvPr id="19" name="TextBox 18"/>
          <p:cNvSpPr txBox="1"/>
          <p:nvPr/>
        </p:nvSpPr>
        <p:spPr>
          <a:xfrm>
            <a:off x="557757" y="4260629"/>
            <a:ext cx="5440211" cy="584775"/>
          </a:xfrm>
          <a:prstGeom prst="rect">
            <a:avLst/>
          </a:prstGeom>
          <a:noFill/>
        </p:spPr>
        <p:txBody>
          <a:bodyPr wrap="square" rtlCol="0">
            <a:spAutoFit/>
          </a:bodyPr>
          <a:lstStyle/>
          <a:p>
            <a:pPr lvl="0">
              <a:defRPr/>
            </a:pPr>
            <a:r>
              <a:rPr lang="en-US" sz="1600" b="1" dirty="0">
                <a:solidFill>
                  <a:srgbClr val="2F4577"/>
                </a:solidFill>
                <a:latin typeface="FuturaBook" pitchFamily="2" charset="0"/>
              </a:rPr>
              <a:t>If we </a:t>
            </a:r>
            <a:r>
              <a:rPr lang="en-US" sz="1600" b="1" dirty="0" smtClean="0">
                <a:solidFill>
                  <a:srgbClr val="2F4577"/>
                </a:solidFill>
                <a:latin typeface="FuturaBook" pitchFamily="2" charset="0"/>
              </a:rPr>
              <a:t>didn’t </a:t>
            </a:r>
            <a:r>
              <a:rPr lang="en-US" sz="1600" b="1" dirty="0">
                <a:solidFill>
                  <a:srgbClr val="2F4577"/>
                </a:solidFill>
                <a:latin typeface="FuturaBook" pitchFamily="2" charset="0"/>
              </a:rPr>
              <a:t>get to your question during tonight’s discussion, please contact </a:t>
            </a:r>
            <a:r>
              <a:rPr lang="en-US" sz="1600" b="1" dirty="0" smtClean="0">
                <a:solidFill>
                  <a:srgbClr val="2F4577"/>
                </a:solidFill>
                <a:latin typeface="FuturaBook" pitchFamily="2" charset="0"/>
              </a:rPr>
              <a:t>us: </a:t>
            </a:r>
            <a:endParaRPr lang="en-US" sz="1600" b="1" dirty="0">
              <a:solidFill>
                <a:srgbClr val="2F4577"/>
              </a:solidFill>
              <a:latin typeface="FuturaBook" pitchFamily="2" charset="0"/>
            </a:endParaRPr>
          </a:p>
        </p:txBody>
      </p:sp>
      <p:pic>
        <p:nvPicPr>
          <p:cNvPr id="15" name="Picture 14"/>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47699" y="4898436"/>
            <a:ext cx="5874164" cy="1392513"/>
          </a:xfrm>
          <a:prstGeom prst="rect">
            <a:avLst/>
          </a:prstGeom>
        </p:spPr>
      </p:pic>
      <p:grpSp>
        <p:nvGrpSpPr>
          <p:cNvPr id="3" name="Group 2"/>
          <p:cNvGrpSpPr/>
          <p:nvPr/>
        </p:nvGrpSpPr>
        <p:grpSpPr>
          <a:xfrm>
            <a:off x="6609895" y="4484198"/>
            <a:ext cx="5386988" cy="819420"/>
            <a:chOff x="6212645" y="5008962"/>
            <a:chExt cx="5386988" cy="819420"/>
          </a:xfrm>
        </p:grpSpPr>
        <p:sp>
          <p:nvSpPr>
            <p:cNvPr id="9" name="TextBox 8"/>
            <p:cNvSpPr txBox="1"/>
            <p:nvPr/>
          </p:nvSpPr>
          <p:spPr>
            <a:xfrm>
              <a:off x="6212645" y="5008962"/>
              <a:ext cx="5386988" cy="338554"/>
            </a:xfrm>
            <a:prstGeom prst="rect">
              <a:avLst/>
            </a:prstGeom>
            <a:noFill/>
          </p:spPr>
          <p:txBody>
            <a:bodyPr wrap="square" rtlCol="0">
              <a:spAutoFit/>
            </a:bodyPr>
            <a:lstStyle/>
            <a:p>
              <a:pPr defTabSz="914332">
                <a:defRPr/>
              </a:pPr>
              <a:r>
                <a:rPr lang="en-US" sz="1600" b="1" dirty="0">
                  <a:solidFill>
                    <a:srgbClr val="2F4577"/>
                  </a:solidFill>
                  <a:latin typeface="FuturaBook" panose="00000400000000000000" pitchFamily="2" charset="0"/>
                </a:rPr>
                <a:t>View our interactive map: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327" y="5395509"/>
              <a:ext cx="456921" cy="432873"/>
            </a:xfrm>
            <a:prstGeom prst="rect">
              <a:avLst/>
            </a:prstGeom>
          </p:spPr>
        </p:pic>
        <p:sp>
          <p:nvSpPr>
            <p:cNvPr id="13" name="TextBox 12"/>
            <p:cNvSpPr txBox="1"/>
            <p:nvPr/>
          </p:nvSpPr>
          <p:spPr>
            <a:xfrm>
              <a:off x="6792890" y="5466195"/>
              <a:ext cx="3125683" cy="276999"/>
            </a:xfrm>
            <a:prstGeom prst="rect">
              <a:avLst/>
            </a:prstGeom>
            <a:noFill/>
          </p:spPr>
          <p:txBody>
            <a:bodyPr wrap="square" rtlCol="0">
              <a:spAutoFit/>
            </a:bodyPr>
            <a:lstStyle/>
            <a:p>
              <a:pPr defTabSz="914332">
                <a:defRPr/>
              </a:pPr>
              <a:r>
                <a:rPr lang="en-US" sz="1200" b="1" dirty="0">
                  <a:solidFill>
                    <a:srgbClr val="2F4577"/>
                  </a:solidFill>
                  <a:latin typeface="Futura Std Book"/>
                </a:rPr>
                <a:t>www.arcg.is/1PKL1n</a:t>
              </a:r>
            </a:p>
          </p:txBody>
        </p:sp>
      </p:grpSp>
      <p:sp>
        <p:nvSpPr>
          <p:cNvPr id="14"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19</a:t>
            </a:r>
          </a:p>
        </p:txBody>
      </p:sp>
      <p:grpSp>
        <p:nvGrpSpPr>
          <p:cNvPr id="16" name="Group 15"/>
          <p:cNvGrpSpPr/>
          <p:nvPr/>
        </p:nvGrpSpPr>
        <p:grpSpPr>
          <a:xfrm>
            <a:off x="6627128" y="5446882"/>
            <a:ext cx="5527007" cy="819423"/>
            <a:chOff x="6212645" y="5008962"/>
            <a:chExt cx="5386988" cy="819420"/>
          </a:xfrm>
        </p:grpSpPr>
        <p:sp>
          <p:nvSpPr>
            <p:cNvPr id="17" name="TextBox 16"/>
            <p:cNvSpPr txBox="1"/>
            <p:nvPr/>
          </p:nvSpPr>
          <p:spPr>
            <a:xfrm>
              <a:off x="6212645" y="5008962"/>
              <a:ext cx="5386988" cy="338553"/>
            </a:xfrm>
            <a:prstGeom prst="rect">
              <a:avLst/>
            </a:prstGeom>
            <a:noFill/>
          </p:spPr>
          <p:txBody>
            <a:bodyPr wrap="square" rtlCol="0">
              <a:spAutoFit/>
            </a:bodyPr>
            <a:lstStyle/>
            <a:p>
              <a:pPr defTabSz="914332">
                <a:defRPr/>
              </a:pPr>
              <a:r>
                <a:rPr lang="en-US" sz="1600" b="1" dirty="0">
                  <a:solidFill>
                    <a:srgbClr val="2F4577"/>
                  </a:solidFill>
                  <a:latin typeface="FuturaBook" panose="00000400000000000000" pitchFamily="2" charset="0"/>
                </a:rPr>
                <a:t>Visit our virtual open house: </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327" y="5395509"/>
              <a:ext cx="456921" cy="432873"/>
            </a:xfrm>
            <a:prstGeom prst="rect">
              <a:avLst/>
            </a:prstGeom>
          </p:spPr>
        </p:pic>
        <p:sp>
          <p:nvSpPr>
            <p:cNvPr id="20" name="TextBox 19"/>
            <p:cNvSpPr txBox="1"/>
            <p:nvPr/>
          </p:nvSpPr>
          <p:spPr>
            <a:xfrm>
              <a:off x="6792890" y="5466195"/>
              <a:ext cx="3125683" cy="276998"/>
            </a:xfrm>
            <a:prstGeom prst="rect">
              <a:avLst/>
            </a:prstGeom>
            <a:noFill/>
          </p:spPr>
          <p:txBody>
            <a:bodyPr wrap="square" rtlCol="0">
              <a:spAutoFit/>
            </a:bodyPr>
            <a:lstStyle/>
            <a:p>
              <a:pPr lvl="0">
                <a:defRPr/>
              </a:pPr>
              <a:r>
                <a:rPr lang="en-US" sz="1200" b="1" dirty="0">
                  <a:solidFill>
                    <a:srgbClr val="2F4577"/>
                  </a:solidFill>
                  <a:latin typeface="Futura Std Book"/>
                </a:rPr>
                <a:t>chatham-to-lakeshore-openhouse.com</a:t>
              </a:r>
            </a:p>
          </p:txBody>
        </p:sp>
      </p:grpSp>
    </p:spTree>
    <p:extLst>
      <p:ext uri="{BB962C8B-B14F-4D97-AF65-F5344CB8AC3E}">
        <p14:creationId xmlns:p14="http://schemas.microsoft.com/office/powerpoint/2010/main" val="742532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2</a:t>
            </a:r>
          </a:p>
        </p:txBody>
      </p:sp>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581900" y="523805"/>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TONIGHT’S AGENDA</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581903" y="1717603"/>
            <a:ext cx="8638300" cy="3133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200" dirty="0">
                <a:latin typeface="FuturaBook" pitchFamily="2" charset="0"/>
              </a:rPr>
              <a:t>Project overview   </a:t>
            </a:r>
          </a:p>
          <a:p>
            <a:pPr>
              <a:spcAft>
                <a:spcPts val="1200"/>
              </a:spcAft>
            </a:pPr>
            <a:r>
              <a:rPr lang="en-US" sz="2200" dirty="0">
                <a:latin typeface="FuturaBook" pitchFamily="2" charset="0"/>
              </a:rPr>
              <a:t>Update on Class Environmental Assessment process</a:t>
            </a:r>
          </a:p>
          <a:p>
            <a:pPr>
              <a:spcAft>
                <a:spcPts val="1200"/>
              </a:spcAft>
            </a:pPr>
            <a:r>
              <a:rPr lang="en-US" sz="2200" dirty="0">
                <a:latin typeface="FuturaBook" pitchFamily="2" charset="0"/>
              </a:rPr>
              <a:t>Route alternative refinements </a:t>
            </a:r>
          </a:p>
          <a:p>
            <a:pPr>
              <a:spcAft>
                <a:spcPts val="1200"/>
              </a:spcAft>
            </a:pPr>
            <a:r>
              <a:rPr lang="en-US" sz="2200" dirty="0">
                <a:latin typeface="FuturaBook" pitchFamily="2" charset="0"/>
              </a:rPr>
              <a:t>Key milestones and next steps</a:t>
            </a:r>
          </a:p>
          <a:p>
            <a:pPr>
              <a:spcAft>
                <a:spcPts val="1200"/>
              </a:spcAft>
            </a:pPr>
            <a:r>
              <a:rPr lang="en-US" sz="2200" dirty="0">
                <a:latin typeface="FuturaBook" pitchFamily="2" charset="0"/>
              </a:rPr>
              <a:t>Live Q&amp;A session </a:t>
            </a:r>
          </a:p>
        </p:txBody>
      </p:sp>
    </p:spTree>
    <p:extLst>
      <p:ext uri="{BB962C8B-B14F-4D97-AF65-F5344CB8AC3E}">
        <p14:creationId xmlns:p14="http://schemas.microsoft.com/office/powerpoint/2010/main" val="732074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1F0B716-61D5-014A-A40C-50C672CA3C39}"/>
              </a:ext>
            </a:extLst>
          </p:cNvPr>
          <p:cNvSpPr txBox="1">
            <a:spLocks/>
          </p:cNvSpPr>
          <p:nvPr/>
        </p:nvSpPr>
        <p:spPr>
          <a:xfrm>
            <a:off x="581900" y="523805"/>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HOW TO PARTICIPATE TONIGHT </a:t>
            </a:r>
          </a:p>
          <a:p>
            <a:pPr marL="0" indent="0">
              <a:lnSpc>
                <a:spcPct val="100000"/>
              </a:lnSpc>
              <a:spcBef>
                <a:spcPts val="0"/>
              </a:spcBef>
              <a:buNone/>
            </a:pPr>
            <a:endParaRPr lang="en-US" sz="4400" dirty="0"/>
          </a:p>
        </p:txBody>
      </p:sp>
      <p:sp>
        <p:nvSpPr>
          <p:cNvPr id="3" name="Content Placeholder 2">
            <a:extLst>
              <a:ext uri="{FF2B5EF4-FFF2-40B4-BE49-F238E27FC236}">
                <a16:creationId xmlns:a16="http://schemas.microsoft.com/office/drawing/2014/main" id="{2B38AE77-8D4D-6049-8E56-C99432BD8B4C}"/>
              </a:ext>
            </a:extLst>
          </p:cNvPr>
          <p:cNvSpPr txBox="1">
            <a:spLocks/>
          </p:cNvSpPr>
          <p:nvPr/>
        </p:nvSpPr>
        <p:spPr>
          <a:xfrm>
            <a:off x="1576673" y="2585559"/>
            <a:ext cx="8044875" cy="1609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itchFamily="2" charset="0"/>
              </a:rPr>
              <a:t>Press 3 on your telephone at any time to ask a question</a:t>
            </a:r>
            <a:br>
              <a:rPr lang="en-US" sz="2200" dirty="0">
                <a:latin typeface="FuturaBook" pitchFamily="2" charset="0"/>
              </a:rPr>
            </a:br>
            <a:r>
              <a:rPr lang="en-US" sz="2200" dirty="0">
                <a:latin typeface="FuturaBook" pitchFamily="2" charset="0"/>
              </a:rPr>
              <a:t/>
            </a:r>
            <a:br>
              <a:rPr lang="en-US" sz="2200" dirty="0">
                <a:latin typeface="FuturaBook" pitchFamily="2" charset="0"/>
              </a:rPr>
            </a:br>
            <a:r>
              <a:rPr lang="en-US" sz="2200" dirty="0">
                <a:latin typeface="FuturaBook" pitchFamily="2" charset="0"/>
              </a:rPr>
              <a:t/>
            </a:r>
            <a:br>
              <a:rPr lang="en-US" sz="2200" dirty="0">
                <a:latin typeface="FuturaBook" pitchFamily="2" charset="0"/>
              </a:rPr>
            </a:br>
            <a:r>
              <a:rPr lang="en-US" sz="2200" dirty="0">
                <a:latin typeface="FuturaBook" pitchFamily="2" charset="0"/>
              </a:rPr>
              <a:t>Type a question in the submission box on the right hand side </a:t>
            </a:r>
          </a:p>
        </p:txBody>
      </p:sp>
      <p:pic>
        <p:nvPicPr>
          <p:cNvPr id="5" name="Graphic 17">
            <a:extLst>
              <a:ext uri="{FF2B5EF4-FFF2-40B4-BE49-F238E27FC236}">
                <a16:creationId xmlns:a16="http://schemas.microsoft.com/office/drawing/2014/main" id="{D77125B4-B0EC-7B43-B540-5FADF19391D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61" y="2357401"/>
            <a:ext cx="611011" cy="629527"/>
          </a:xfrm>
          <a:prstGeom prst="rect">
            <a:avLst/>
          </a:prstGeom>
        </p:spPr>
      </p:pic>
      <p:pic>
        <p:nvPicPr>
          <p:cNvPr id="6" name="Picture 5"/>
          <p:cNvPicPr>
            <a:picLocks noChangeAspect="1"/>
          </p:cNvPicPr>
          <p:nvPr/>
        </p:nvPicPr>
        <p:blipFill>
          <a:blip r:embed="rId4"/>
          <a:stretch>
            <a:fillRect/>
          </a:stretch>
        </p:blipFill>
        <p:spPr>
          <a:xfrm>
            <a:off x="965660" y="3276810"/>
            <a:ext cx="609653" cy="627943"/>
          </a:xfrm>
          <a:prstGeom prst="rect">
            <a:avLst/>
          </a:prstGeom>
        </p:spPr>
      </p:pic>
      <p:sp>
        <p:nvSpPr>
          <p:cNvPr id="12" name="Slide Number Placeholder 3">
            <a:extLst>
              <a:ext uri="{FF2B5EF4-FFF2-40B4-BE49-F238E27FC236}">
                <a16:creationId xmlns:a16="http://schemas.microsoft.com/office/drawing/2014/main" id="{661BBA67-AEC0-A241-A625-42E5F5FDC7BD}"/>
              </a:ext>
            </a:extLst>
          </p:cNvPr>
          <p:cNvSpPr txBox="1">
            <a:spLocks/>
          </p:cNvSpPr>
          <p:nvPr/>
        </p:nvSpPr>
        <p:spPr>
          <a:xfrm>
            <a:off x="11545061"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3</a:t>
            </a:r>
          </a:p>
        </p:txBody>
      </p:sp>
    </p:spTree>
    <p:extLst>
      <p:ext uri="{BB962C8B-B14F-4D97-AF65-F5344CB8AC3E}">
        <p14:creationId xmlns:p14="http://schemas.microsoft.com/office/powerpoint/2010/main" val="3116845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3593787" y="326627"/>
            <a:ext cx="739800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PROJECT OVERVIEW</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3758892" y="1326969"/>
            <a:ext cx="6490013" cy="3502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dirty="0">
                <a:latin typeface="FuturaBook" pitchFamily="2" charset="0"/>
              </a:rPr>
              <a:t>A safe and reliable power supply is essential to ensure southwestern Ontario can continue to grow now and into the future. </a:t>
            </a:r>
          </a:p>
          <a:p>
            <a:pPr marL="0" indent="0">
              <a:lnSpc>
                <a:spcPct val="100000"/>
              </a:lnSpc>
              <a:spcAft>
                <a:spcPts val="600"/>
              </a:spcAft>
              <a:buNone/>
            </a:pPr>
            <a:r>
              <a:rPr lang="en-US" sz="1800" dirty="0">
                <a:latin typeface="FuturaBook" pitchFamily="2" charset="0"/>
              </a:rPr>
              <a:t>In June 2019, the Independent Electricity System Operator (IESO) requested Hydro One build a new double-circuit 230 kilovolt transmission line from the Chatham Switching Station to the future Lakeshore Switching Station. </a:t>
            </a:r>
          </a:p>
          <a:p>
            <a:pPr marL="0" indent="0">
              <a:lnSpc>
                <a:spcPct val="100000"/>
              </a:lnSpc>
              <a:spcAft>
                <a:spcPts val="600"/>
              </a:spcAft>
              <a:buNone/>
            </a:pPr>
            <a:r>
              <a:rPr lang="en-US" sz="1800" dirty="0">
                <a:latin typeface="FuturaBook" pitchFamily="2" charset="0"/>
              </a:rPr>
              <a:t>This project requires undertaking a Class Environmental Assessment which began in January 2020.</a:t>
            </a:r>
          </a:p>
          <a:p>
            <a:pPr marL="0" indent="0">
              <a:lnSpc>
                <a:spcPct val="100000"/>
              </a:lnSpc>
              <a:spcAft>
                <a:spcPts val="600"/>
              </a:spcAft>
              <a:buNone/>
            </a:pPr>
            <a:r>
              <a:rPr lang="en-US" sz="1800" dirty="0">
                <a:latin typeface="FuturaBook" pitchFamily="2" charset="0"/>
              </a:rPr>
              <a:t>It is anticipated this line will be in-service prior to the end of 2025.</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717"/>
          <a:stretch/>
        </p:blipFill>
        <p:spPr>
          <a:xfrm>
            <a:off x="-1" y="0"/>
            <a:ext cx="3495963" cy="6857999"/>
          </a:xfrm>
          <a:prstGeom prst="rect">
            <a:avLst/>
          </a:prstGeom>
        </p:spPr>
      </p:pic>
      <p:sp>
        <p:nvSpPr>
          <p:cNvPr id="7"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4</a:t>
            </a:r>
          </a:p>
        </p:txBody>
      </p:sp>
    </p:spTree>
    <p:extLst>
      <p:ext uri="{BB962C8B-B14F-4D97-AF65-F5344CB8AC3E}">
        <p14:creationId xmlns:p14="http://schemas.microsoft.com/office/powerpoint/2010/main" val="3762644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417516" y="380960"/>
            <a:ext cx="8473200" cy="1417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Bef>
                <a:spcPts val="0"/>
              </a:spcBef>
              <a:buNone/>
              <a:defRPr/>
            </a:pPr>
            <a:r>
              <a:rPr lang="en-US" sz="4400" b="1" dirty="0">
                <a:solidFill>
                  <a:prstClr val="black"/>
                </a:solidFill>
                <a:latin typeface="FuturaBook" pitchFamily="2" charset="0"/>
              </a:rPr>
              <a:t>HOW THE NEW LINE WILL SUPPORT THE REGION </a:t>
            </a:r>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417519" y="1981075"/>
            <a:ext cx="8150015" cy="1417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Aft>
                <a:spcPts val="600"/>
              </a:spcAft>
              <a:buNone/>
              <a:defRPr/>
            </a:pPr>
            <a:r>
              <a:rPr lang="en-US" sz="1800" dirty="0">
                <a:solidFill>
                  <a:prstClr val="black"/>
                </a:solidFill>
                <a:latin typeface="FuturaBook" pitchFamily="2" charset="0"/>
              </a:rPr>
              <a:t>As businesses and industry continue to expand in the region, so does the need for more electricity.</a:t>
            </a:r>
          </a:p>
          <a:p>
            <a:pPr marL="0" indent="0" defTabSz="914332">
              <a:lnSpc>
                <a:spcPct val="100000"/>
              </a:lnSpc>
              <a:spcAft>
                <a:spcPts val="600"/>
              </a:spcAft>
              <a:buNone/>
              <a:defRPr/>
            </a:pPr>
            <a:r>
              <a:rPr lang="en-US" sz="1800" b="1" dirty="0">
                <a:solidFill>
                  <a:prstClr val="black"/>
                </a:solidFill>
                <a:latin typeface="FuturaBook" pitchFamily="2" charset="0"/>
              </a:rPr>
              <a:t>The new high voltage transmission line will support the region by: </a:t>
            </a:r>
          </a:p>
        </p:txBody>
      </p:sp>
      <p:pic>
        <p:nvPicPr>
          <p:cNvPr id="4" name="Picture 3">
            <a:extLst>
              <a:ext uri="{FF2B5EF4-FFF2-40B4-BE49-F238E27FC236}">
                <a16:creationId xmlns:a16="http://schemas.microsoft.com/office/drawing/2014/main" id="{7969B204-8E3E-DF49-9ACB-C0FB39F5B7B8}"/>
              </a:ext>
            </a:extLst>
          </p:cNvPr>
          <p:cNvPicPr>
            <a:picLocks noChangeAspect="1"/>
          </p:cNvPicPr>
          <p:nvPr/>
        </p:nvPicPr>
        <p:blipFill>
          <a:blip r:embed="rId3"/>
          <a:stretch>
            <a:fillRect/>
          </a:stretch>
        </p:blipFill>
        <p:spPr>
          <a:xfrm>
            <a:off x="325403" y="3503091"/>
            <a:ext cx="1333500" cy="977900"/>
          </a:xfrm>
          <a:prstGeom prst="rect">
            <a:avLst/>
          </a:prstGeom>
        </p:spPr>
      </p:pic>
      <p:pic>
        <p:nvPicPr>
          <p:cNvPr id="8" name="Picture 7">
            <a:extLst>
              <a:ext uri="{FF2B5EF4-FFF2-40B4-BE49-F238E27FC236}">
                <a16:creationId xmlns:a16="http://schemas.microsoft.com/office/drawing/2014/main" id="{67FF55C2-7746-F44F-B9A6-C997F953062F}"/>
              </a:ext>
            </a:extLst>
          </p:cNvPr>
          <p:cNvPicPr>
            <a:picLocks noChangeAspect="1"/>
          </p:cNvPicPr>
          <p:nvPr/>
        </p:nvPicPr>
        <p:blipFill>
          <a:blip r:embed="rId4"/>
          <a:stretch>
            <a:fillRect/>
          </a:stretch>
        </p:blipFill>
        <p:spPr>
          <a:xfrm>
            <a:off x="417515" y="4944387"/>
            <a:ext cx="1079500" cy="977900"/>
          </a:xfrm>
          <a:prstGeom prst="rect">
            <a:avLst/>
          </a:prstGeom>
        </p:spPr>
      </p:pic>
      <p:pic>
        <p:nvPicPr>
          <p:cNvPr id="10" name="Picture 9">
            <a:extLst>
              <a:ext uri="{FF2B5EF4-FFF2-40B4-BE49-F238E27FC236}">
                <a16:creationId xmlns:a16="http://schemas.microsoft.com/office/drawing/2014/main" id="{6E25367C-A322-7340-B596-0AF4FF4F2464}"/>
              </a:ext>
            </a:extLst>
          </p:cNvPr>
          <p:cNvPicPr>
            <a:picLocks noChangeAspect="1"/>
          </p:cNvPicPr>
          <p:nvPr/>
        </p:nvPicPr>
        <p:blipFill>
          <a:blip r:embed="rId5"/>
          <a:stretch>
            <a:fillRect/>
          </a:stretch>
        </p:blipFill>
        <p:spPr>
          <a:xfrm>
            <a:off x="5690987" y="3475507"/>
            <a:ext cx="1333500" cy="1079500"/>
          </a:xfrm>
          <a:prstGeom prst="rect">
            <a:avLst/>
          </a:prstGeom>
        </p:spPr>
      </p:pic>
      <p:pic>
        <p:nvPicPr>
          <p:cNvPr id="12" name="Picture 11">
            <a:extLst>
              <a:ext uri="{FF2B5EF4-FFF2-40B4-BE49-F238E27FC236}">
                <a16:creationId xmlns:a16="http://schemas.microsoft.com/office/drawing/2014/main" id="{B3512536-14F0-6342-AE28-30C9584C6B25}"/>
              </a:ext>
            </a:extLst>
          </p:cNvPr>
          <p:cNvPicPr>
            <a:picLocks noChangeAspect="1"/>
          </p:cNvPicPr>
          <p:nvPr/>
        </p:nvPicPr>
        <p:blipFill>
          <a:blip r:embed="rId6"/>
          <a:stretch>
            <a:fillRect/>
          </a:stretch>
        </p:blipFill>
        <p:spPr>
          <a:xfrm>
            <a:off x="5781269" y="4944388"/>
            <a:ext cx="1243219" cy="1243219"/>
          </a:xfrm>
          <a:prstGeom prst="rect">
            <a:avLst/>
          </a:prstGeom>
        </p:spPr>
      </p:pic>
      <p:sp>
        <p:nvSpPr>
          <p:cNvPr id="13" name="Rectangle 12">
            <a:extLst>
              <a:ext uri="{FF2B5EF4-FFF2-40B4-BE49-F238E27FC236}">
                <a16:creationId xmlns:a16="http://schemas.microsoft.com/office/drawing/2014/main" id="{CC56D62E-5270-234E-8DF7-8E54992E844D}"/>
              </a:ext>
            </a:extLst>
          </p:cNvPr>
          <p:cNvSpPr/>
          <p:nvPr/>
        </p:nvSpPr>
        <p:spPr>
          <a:xfrm>
            <a:off x="1631841" y="3631680"/>
            <a:ext cx="3726355" cy="1200329"/>
          </a:xfrm>
          <a:prstGeom prst="rect">
            <a:avLst/>
          </a:prstGeom>
        </p:spPr>
        <p:txBody>
          <a:bodyPr wrap="square">
            <a:spAutoFit/>
          </a:bodyPr>
          <a:lstStyle/>
          <a:p>
            <a:pPr defTabSz="914332">
              <a:defRPr/>
            </a:pPr>
            <a:r>
              <a:rPr lang="en-US" dirty="0">
                <a:solidFill>
                  <a:prstClr val="black"/>
                </a:solidFill>
                <a:latin typeface="FuturaBook" pitchFamily="2" charset="0"/>
              </a:rPr>
              <a:t>Ensuring critical infrastructure is in place to keep southwestern Ontario one of North America’s agricultural hubs</a:t>
            </a:r>
            <a:endParaRPr lang="en-US"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4E766EA3-7EB6-9A42-B620-82C8845F2DCB}"/>
              </a:ext>
            </a:extLst>
          </p:cNvPr>
          <p:cNvSpPr/>
          <p:nvPr/>
        </p:nvSpPr>
        <p:spPr>
          <a:xfrm>
            <a:off x="1631841" y="4944388"/>
            <a:ext cx="4026283" cy="1200329"/>
          </a:xfrm>
          <a:prstGeom prst="rect">
            <a:avLst/>
          </a:prstGeom>
        </p:spPr>
        <p:txBody>
          <a:bodyPr wrap="square">
            <a:spAutoFit/>
          </a:bodyPr>
          <a:lstStyle/>
          <a:p>
            <a:pPr defTabSz="914332">
              <a:defRPr/>
            </a:pPr>
            <a:r>
              <a:rPr lang="en-US" dirty="0">
                <a:solidFill>
                  <a:prstClr val="black"/>
                </a:solidFill>
                <a:latin typeface="FuturaBook" pitchFamily="2" charset="0"/>
              </a:rPr>
              <a:t>Connecting more people and industry to the grid by bringing enough energy to power a city the size of Windsor to the area</a:t>
            </a:r>
            <a:endParaRPr lang="en-US" dirty="0">
              <a:solidFill>
                <a:prstClr val="black"/>
              </a:solidFill>
              <a:latin typeface="Calibri" panose="020F0502020204030204"/>
            </a:endParaRPr>
          </a:p>
        </p:txBody>
      </p:sp>
      <p:sp>
        <p:nvSpPr>
          <p:cNvPr id="15" name="Rectangle 14">
            <a:extLst>
              <a:ext uri="{FF2B5EF4-FFF2-40B4-BE49-F238E27FC236}">
                <a16:creationId xmlns:a16="http://schemas.microsoft.com/office/drawing/2014/main" id="{A8E53E4F-2F57-D648-8FDA-2C2270E1A567}"/>
              </a:ext>
            </a:extLst>
          </p:cNvPr>
          <p:cNvSpPr/>
          <p:nvPr/>
        </p:nvSpPr>
        <p:spPr>
          <a:xfrm>
            <a:off x="7024485" y="3629791"/>
            <a:ext cx="4286248" cy="923330"/>
          </a:xfrm>
          <a:prstGeom prst="rect">
            <a:avLst/>
          </a:prstGeom>
        </p:spPr>
        <p:txBody>
          <a:bodyPr wrap="square">
            <a:spAutoFit/>
          </a:bodyPr>
          <a:lstStyle/>
          <a:p>
            <a:pPr defTabSz="914332">
              <a:defRPr/>
            </a:pPr>
            <a:r>
              <a:rPr lang="en-US" dirty="0">
                <a:solidFill>
                  <a:prstClr val="black"/>
                </a:solidFill>
                <a:latin typeface="FuturaBook" pitchFamily="2" charset="0"/>
              </a:rPr>
              <a:t>Improving reliability for homes and businesses including both Hydro One and local distribution customers</a:t>
            </a:r>
            <a:endParaRPr lang="en-US"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7F90AB19-FC6A-2346-8DC0-E3D51BFE8001}"/>
              </a:ext>
            </a:extLst>
          </p:cNvPr>
          <p:cNvSpPr/>
          <p:nvPr/>
        </p:nvSpPr>
        <p:spPr>
          <a:xfrm>
            <a:off x="7024484" y="4959044"/>
            <a:ext cx="3553680" cy="1754326"/>
          </a:xfrm>
          <a:prstGeom prst="rect">
            <a:avLst/>
          </a:prstGeom>
        </p:spPr>
        <p:txBody>
          <a:bodyPr wrap="square">
            <a:spAutoFit/>
          </a:bodyPr>
          <a:lstStyle/>
          <a:p>
            <a:pPr lvl="0"/>
            <a:r>
              <a:rPr lang="en-US" dirty="0">
                <a:solidFill>
                  <a:prstClr val="black"/>
                </a:solidFill>
                <a:latin typeface="FuturaBook" pitchFamily="2" charset="0"/>
              </a:rPr>
              <a:t>Supporting the local economy by creating new direct and spin off jobs and training opportunities as one of the largest electricity infrastructure projects in the region</a:t>
            </a:r>
          </a:p>
        </p:txBody>
      </p:sp>
      <p:sp>
        <p:nvSpPr>
          <p:cNvPr id="18"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5</a:t>
            </a:r>
          </a:p>
        </p:txBody>
      </p:sp>
    </p:spTree>
    <p:extLst>
      <p:ext uri="{BB962C8B-B14F-4D97-AF65-F5344CB8AC3E}">
        <p14:creationId xmlns:p14="http://schemas.microsoft.com/office/powerpoint/2010/main" val="1041630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B716-61D5-014A-A40C-50C672CA3C39}"/>
              </a:ext>
            </a:extLst>
          </p:cNvPr>
          <p:cNvSpPr txBox="1">
            <a:spLocks/>
          </p:cNvSpPr>
          <p:nvPr/>
        </p:nvSpPr>
        <p:spPr>
          <a:xfrm>
            <a:off x="350408" y="269651"/>
            <a:ext cx="9679701" cy="1395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CLASS ENVIRONMENTAL ASSESSMENT</a:t>
            </a:r>
            <a:endParaRPr lang="en-US" sz="4400" dirty="0"/>
          </a:p>
        </p:txBody>
      </p:sp>
      <p:sp>
        <p:nvSpPr>
          <p:cNvPr id="6" name="Content Placeholder 2">
            <a:extLst>
              <a:ext uri="{FF2B5EF4-FFF2-40B4-BE49-F238E27FC236}">
                <a16:creationId xmlns:a16="http://schemas.microsoft.com/office/drawing/2014/main" id="{2B38AE77-8D4D-6049-8E56-C99432BD8B4C}"/>
              </a:ext>
            </a:extLst>
          </p:cNvPr>
          <p:cNvSpPr txBox="1">
            <a:spLocks/>
          </p:cNvSpPr>
          <p:nvPr/>
        </p:nvSpPr>
        <p:spPr>
          <a:xfrm>
            <a:off x="457723" y="2137089"/>
            <a:ext cx="9572384" cy="966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dirty="0">
                <a:latin typeface="FuturaBook" pitchFamily="2" charset="0"/>
              </a:rPr>
              <a:t>The Class Environmental Assessment (Class EA) for Minor Transmission Facilities sets out a planning and decision-making process for projects with predictable environmental effects that can be mitigated.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9" y="3472876"/>
            <a:ext cx="11719203" cy="1958109"/>
          </a:xfrm>
          <a:prstGeom prst="rect">
            <a:avLst/>
          </a:prstGeom>
        </p:spPr>
      </p:pic>
      <p:sp>
        <p:nvSpPr>
          <p:cNvPr id="7" name="Slide Number Placeholder 3">
            <a:extLst>
              <a:ext uri="{FF2B5EF4-FFF2-40B4-BE49-F238E27FC236}">
                <a16:creationId xmlns:a16="http://schemas.microsoft.com/office/drawing/2014/main" id="{661BBA67-AEC0-A241-A625-42E5F5FDC7BD}"/>
              </a:ext>
            </a:extLst>
          </p:cNvPr>
          <p:cNvSpPr txBox="1">
            <a:spLocks/>
          </p:cNvSpPr>
          <p:nvPr/>
        </p:nvSpPr>
        <p:spPr>
          <a:xfrm>
            <a:off x="11686993" y="6398381"/>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6</a:t>
            </a:r>
          </a:p>
        </p:txBody>
      </p:sp>
    </p:spTree>
    <p:extLst>
      <p:ext uri="{BB962C8B-B14F-4D97-AF65-F5344CB8AC3E}">
        <p14:creationId xmlns:p14="http://schemas.microsoft.com/office/powerpoint/2010/main" val="2584493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0B716-61D5-014A-A40C-50C672CA3C39}"/>
              </a:ext>
            </a:extLst>
          </p:cNvPr>
          <p:cNvSpPr txBox="1">
            <a:spLocks/>
          </p:cNvSpPr>
          <p:nvPr/>
        </p:nvSpPr>
        <p:spPr>
          <a:xfrm>
            <a:off x="491806" y="127107"/>
            <a:ext cx="9494983"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smtClean="0">
                <a:latin typeface="FuturaBook" pitchFamily="2" charset="0"/>
              </a:rPr>
              <a:t>INITIAL </a:t>
            </a:r>
            <a:r>
              <a:rPr lang="en-US" sz="4400" b="1" dirty="0">
                <a:latin typeface="FuturaBook" pitchFamily="2" charset="0"/>
              </a:rPr>
              <a:t>ROUTE ALTERNATIVES</a:t>
            </a:r>
            <a:endParaRPr lang="en-US" sz="4400" dirty="0"/>
          </a:p>
        </p:txBody>
      </p:sp>
      <p:sp>
        <p:nvSpPr>
          <p:cNvPr id="4" name="TextBox 3"/>
          <p:cNvSpPr txBox="1"/>
          <p:nvPr/>
        </p:nvSpPr>
        <p:spPr>
          <a:xfrm>
            <a:off x="9286543" y="3083867"/>
            <a:ext cx="2658300" cy="923330"/>
          </a:xfrm>
          <a:prstGeom prst="rect">
            <a:avLst/>
          </a:prstGeom>
          <a:noFill/>
        </p:spPr>
        <p:txBody>
          <a:bodyPr wrap="square" rtlCol="0">
            <a:spAutoFit/>
          </a:bodyPr>
          <a:lstStyle/>
          <a:p>
            <a:pPr algn="ctr"/>
            <a:r>
              <a:rPr lang="en-US" b="1" dirty="0">
                <a:latin typeface="FuturaBook" panose="00000400000000000000" pitchFamily="2" charset="0"/>
              </a:rPr>
              <a:t>To view our interactive map, please visit:</a:t>
            </a:r>
          </a:p>
        </p:txBody>
      </p:sp>
      <p:sp>
        <p:nvSpPr>
          <p:cNvPr id="5" name="TextBox 4"/>
          <p:cNvSpPr txBox="1"/>
          <p:nvPr/>
        </p:nvSpPr>
        <p:spPr>
          <a:xfrm>
            <a:off x="9463281" y="4074415"/>
            <a:ext cx="2481569" cy="338554"/>
          </a:xfrm>
          <a:prstGeom prst="rect">
            <a:avLst/>
          </a:prstGeom>
          <a:noFill/>
        </p:spPr>
        <p:txBody>
          <a:bodyPr wrap="square" rtlCol="0">
            <a:spAutoFit/>
          </a:bodyPr>
          <a:lstStyle/>
          <a:p>
            <a:r>
              <a:rPr lang="en-US" sz="1600" b="1" dirty="0">
                <a:latin typeface="FuturaBook" panose="00000400000000000000" pitchFamily="2" charset="0"/>
              </a:rPr>
              <a:t>www.arcg.is/1PKL1n</a:t>
            </a:r>
          </a:p>
        </p:txBody>
      </p:sp>
      <p:pic>
        <p:nvPicPr>
          <p:cNvPr id="7" name="Picture 6">
            <a:extLst>
              <a:ext uri="{FF2B5EF4-FFF2-40B4-BE49-F238E27FC236}">
                <a16:creationId xmlns:a16="http://schemas.microsoft.com/office/drawing/2014/main" id="{986C02C9-F469-A946-9D8F-8682E7DA2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03" y="923023"/>
            <a:ext cx="8943848" cy="5787196"/>
          </a:xfrm>
          <a:prstGeom prst="rect">
            <a:avLst/>
          </a:prstGeom>
        </p:spPr>
      </p:pic>
      <p:sp>
        <p:nvSpPr>
          <p:cNvPr id="8"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7</a:t>
            </a:r>
          </a:p>
        </p:txBody>
      </p:sp>
    </p:spTree>
    <p:extLst>
      <p:ext uri="{BB962C8B-B14F-4D97-AF65-F5344CB8AC3E}">
        <p14:creationId xmlns:p14="http://schemas.microsoft.com/office/powerpoint/2010/main" val="2024090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1E3117-AC2C-C846-A278-A0FF17091E6B}"/>
              </a:ext>
            </a:extLst>
          </p:cNvPr>
          <p:cNvSpPr/>
          <p:nvPr/>
        </p:nvSpPr>
        <p:spPr>
          <a:xfrm>
            <a:off x="6054673" y="2017770"/>
            <a:ext cx="4232331" cy="4017817"/>
          </a:xfrm>
          <a:prstGeom prst="rect">
            <a:avLst/>
          </a:prstGeom>
          <a:solidFill>
            <a:srgbClr val="FDB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1F0B716-61D5-014A-A40C-50C672CA3C39}"/>
              </a:ext>
            </a:extLst>
          </p:cNvPr>
          <p:cNvSpPr txBox="1">
            <a:spLocks/>
          </p:cNvSpPr>
          <p:nvPr/>
        </p:nvSpPr>
        <p:spPr>
          <a:xfrm>
            <a:off x="173707" y="336002"/>
            <a:ext cx="10586660"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ENGAGEMENT &amp; FEEDBACK HEARD</a:t>
            </a:r>
            <a:endParaRPr lang="en-US" sz="4400" dirty="0"/>
          </a:p>
        </p:txBody>
      </p:sp>
      <p:sp>
        <p:nvSpPr>
          <p:cNvPr id="5" name="Content Placeholder 2">
            <a:extLst>
              <a:ext uri="{FF2B5EF4-FFF2-40B4-BE49-F238E27FC236}">
                <a16:creationId xmlns:a16="http://schemas.microsoft.com/office/drawing/2014/main" id="{1F14EDC8-6E45-B244-935B-FED57F175ED5}"/>
              </a:ext>
            </a:extLst>
          </p:cNvPr>
          <p:cNvSpPr txBox="1">
            <a:spLocks/>
          </p:cNvSpPr>
          <p:nvPr/>
        </p:nvSpPr>
        <p:spPr>
          <a:xfrm>
            <a:off x="184753" y="1110285"/>
            <a:ext cx="5869915" cy="5747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dirty="0">
                <a:latin typeface="FuturaBook" pitchFamily="2" charset="0"/>
              </a:rPr>
              <a:t>Hydro One is committed to ongoing engagement and consultation. </a:t>
            </a:r>
            <a:br>
              <a:rPr lang="en-US" sz="1800" dirty="0">
                <a:latin typeface="FuturaBook" pitchFamily="2" charset="0"/>
              </a:rPr>
            </a:br>
            <a:r>
              <a:rPr lang="en-US" sz="1800" strike="sngStrike" dirty="0">
                <a:latin typeface="FuturaBook" pitchFamily="2" charset="0"/>
              </a:rPr>
              <a:t/>
            </a:r>
            <a:br>
              <a:rPr lang="en-US" sz="1800" strike="sngStrike" dirty="0">
                <a:latin typeface="FuturaBook" pitchFamily="2" charset="0"/>
              </a:rPr>
            </a:br>
            <a:r>
              <a:rPr lang="en-US" sz="1800" b="1" dirty="0">
                <a:latin typeface="FuturaBook" pitchFamily="2" charset="0"/>
              </a:rPr>
              <a:t>To date we’ve: </a:t>
            </a:r>
          </a:p>
          <a:p>
            <a:pPr marL="285730" indent="-285730">
              <a:lnSpc>
                <a:spcPct val="100000"/>
              </a:lnSpc>
              <a:spcBef>
                <a:spcPts val="600"/>
              </a:spcBef>
              <a:spcAft>
                <a:spcPts val="600"/>
              </a:spcAft>
            </a:pPr>
            <a:r>
              <a:rPr lang="en-US" sz="1600" dirty="0">
                <a:latin typeface="FuturaBook" pitchFamily="2" charset="0"/>
              </a:rPr>
              <a:t>Held 2 virtual information sessions with community members reaching more than 4,000 households.</a:t>
            </a:r>
          </a:p>
          <a:p>
            <a:pPr marL="285730" indent="-285730">
              <a:lnSpc>
                <a:spcPct val="100000"/>
              </a:lnSpc>
              <a:spcBef>
                <a:spcPts val="600"/>
              </a:spcBef>
              <a:spcAft>
                <a:spcPts val="600"/>
              </a:spcAft>
            </a:pPr>
            <a:r>
              <a:rPr lang="en-US" sz="1600" dirty="0">
                <a:latin typeface="FuturaBook" pitchFamily="2" charset="0"/>
              </a:rPr>
              <a:t>Held 2 virtual information sessions with First Nations communities reaching more than 200 households. </a:t>
            </a:r>
          </a:p>
          <a:p>
            <a:pPr marL="285730" indent="-285730">
              <a:lnSpc>
                <a:spcPct val="100000"/>
              </a:lnSpc>
              <a:spcBef>
                <a:spcPts val="600"/>
              </a:spcBef>
              <a:spcAft>
                <a:spcPts val="600"/>
              </a:spcAft>
            </a:pPr>
            <a:r>
              <a:rPr lang="en-US" sz="1600" dirty="0">
                <a:latin typeface="FuturaBook" pitchFamily="2" charset="0"/>
              </a:rPr>
              <a:t>Held 2 virtual Technical Advisory Committee workshops with provincial and federal agencies, First Nations community representatives, and technical and industry stakeholders. </a:t>
            </a:r>
          </a:p>
          <a:p>
            <a:pPr marL="285730" indent="-285730">
              <a:lnSpc>
                <a:spcPct val="100000"/>
              </a:lnSpc>
              <a:spcBef>
                <a:spcPts val="600"/>
              </a:spcBef>
              <a:spcAft>
                <a:spcPts val="600"/>
              </a:spcAft>
            </a:pPr>
            <a:r>
              <a:rPr lang="en-US" sz="1600" dirty="0">
                <a:latin typeface="FuturaBook" pitchFamily="2" charset="0"/>
              </a:rPr>
              <a:t>Corresponded via phone or email with more than 100 community members.</a:t>
            </a:r>
          </a:p>
          <a:p>
            <a:pPr marL="285730" indent="-285730">
              <a:lnSpc>
                <a:spcPct val="100000"/>
              </a:lnSpc>
              <a:spcBef>
                <a:spcPts val="600"/>
              </a:spcBef>
              <a:spcAft>
                <a:spcPts val="600"/>
              </a:spcAft>
            </a:pPr>
            <a:r>
              <a:rPr lang="en-US" sz="1600" dirty="0">
                <a:latin typeface="FuturaBook" pitchFamily="2" charset="0"/>
              </a:rPr>
              <a:t>Organized regular and frequent engagement with local elected officials. </a:t>
            </a:r>
          </a:p>
          <a:p>
            <a:pPr marL="285730" indent="-285730">
              <a:lnSpc>
                <a:spcPct val="100000"/>
              </a:lnSpc>
              <a:spcBef>
                <a:spcPts val="600"/>
              </a:spcBef>
              <a:spcAft>
                <a:spcPts val="600"/>
              </a:spcAft>
            </a:pPr>
            <a:r>
              <a:rPr lang="en-US" sz="1600" dirty="0">
                <a:latin typeface="FuturaBook" pitchFamily="2" charset="0"/>
              </a:rPr>
              <a:t>Engaged with eight First Nations communities.  </a:t>
            </a:r>
          </a:p>
          <a:p>
            <a:pPr marL="285730" indent="-285730">
              <a:lnSpc>
                <a:spcPct val="100000"/>
              </a:lnSpc>
              <a:spcBef>
                <a:spcPts val="600"/>
              </a:spcBef>
              <a:spcAft>
                <a:spcPts val="600"/>
              </a:spcAft>
            </a:pPr>
            <a:r>
              <a:rPr lang="en-US" sz="1600" dirty="0">
                <a:latin typeface="FuturaBook" pitchFamily="2" charset="0"/>
              </a:rPr>
              <a:t>Distributed more than 60,000 flyers.</a:t>
            </a:r>
          </a:p>
        </p:txBody>
      </p:sp>
      <p:sp>
        <p:nvSpPr>
          <p:cNvPr id="6" name="Content Placeholder 2">
            <a:extLst>
              <a:ext uri="{FF2B5EF4-FFF2-40B4-BE49-F238E27FC236}">
                <a16:creationId xmlns:a16="http://schemas.microsoft.com/office/drawing/2014/main" id="{16BF957A-E302-7145-939F-D53EBDE59182}"/>
              </a:ext>
            </a:extLst>
          </p:cNvPr>
          <p:cNvSpPr txBox="1">
            <a:spLocks/>
          </p:cNvSpPr>
          <p:nvPr/>
        </p:nvSpPr>
        <p:spPr>
          <a:xfrm>
            <a:off x="6054674" y="2129993"/>
            <a:ext cx="4135351" cy="3522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bg1"/>
                </a:solidFill>
                <a:latin typeface="FuturaBook" pitchFamily="2" charset="0"/>
              </a:rPr>
              <a:t>KEY FEEDBACK WE’VE HEARD:</a:t>
            </a:r>
          </a:p>
          <a:p>
            <a:pPr>
              <a:lnSpc>
                <a:spcPct val="100000"/>
              </a:lnSpc>
              <a:spcAft>
                <a:spcPts val="600"/>
              </a:spcAft>
            </a:pPr>
            <a:r>
              <a:rPr lang="en-US" sz="1500" dirty="0">
                <a:latin typeface="FuturaBook" pitchFamily="2" charset="0"/>
              </a:rPr>
              <a:t>Protecting agricultural features should be considered when both selecting the route and designing the line.</a:t>
            </a:r>
          </a:p>
          <a:p>
            <a:pPr>
              <a:lnSpc>
                <a:spcPct val="100000"/>
              </a:lnSpc>
              <a:spcAft>
                <a:spcPts val="600"/>
              </a:spcAft>
            </a:pPr>
            <a:r>
              <a:rPr lang="en-US" sz="1500" dirty="0">
                <a:latin typeface="FuturaBook" pitchFamily="2" charset="0"/>
              </a:rPr>
              <a:t>Farming practices should be considered as part of the solution used to deliver this project. </a:t>
            </a:r>
          </a:p>
          <a:p>
            <a:pPr>
              <a:lnSpc>
                <a:spcPct val="100000"/>
              </a:lnSpc>
              <a:spcAft>
                <a:spcPts val="600"/>
              </a:spcAft>
            </a:pPr>
            <a:r>
              <a:rPr lang="en-US" sz="1500" dirty="0">
                <a:latin typeface="FuturaBook" pitchFamily="2" charset="0"/>
              </a:rPr>
              <a:t>The former rail corridor should be reconsidered as a potential route alternative. </a:t>
            </a:r>
          </a:p>
        </p:txBody>
      </p:sp>
      <p:sp>
        <p:nvSpPr>
          <p:cNvPr id="9"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8</a:t>
            </a:r>
          </a:p>
        </p:txBody>
      </p:sp>
    </p:spTree>
    <p:extLst>
      <p:ext uri="{BB962C8B-B14F-4D97-AF65-F5344CB8AC3E}">
        <p14:creationId xmlns:p14="http://schemas.microsoft.com/office/powerpoint/2010/main" val="3665890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9C3AE2-BB4B-9244-BE9C-34C442248A15}"/>
              </a:ext>
            </a:extLst>
          </p:cNvPr>
          <p:cNvSpPr/>
          <p:nvPr/>
        </p:nvSpPr>
        <p:spPr>
          <a:xfrm>
            <a:off x="5720487" y="1995685"/>
            <a:ext cx="4541119" cy="3924824"/>
          </a:xfrm>
          <a:prstGeom prst="rect">
            <a:avLst/>
          </a:prstGeom>
          <a:solidFill>
            <a:srgbClr val="FDB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2C927E55-5269-AC4B-9618-2A57F0B3D311}"/>
              </a:ext>
            </a:extLst>
          </p:cNvPr>
          <p:cNvSpPr txBox="1">
            <a:spLocks/>
          </p:cNvSpPr>
          <p:nvPr/>
        </p:nvSpPr>
        <p:spPr>
          <a:xfrm>
            <a:off x="247597" y="1233385"/>
            <a:ext cx="5525131" cy="5751576"/>
          </a:xfrm>
          <a:prstGeom prst="rect">
            <a:avLst/>
          </a:prstGeom>
        </p:spPr>
        <p:txBody>
          <a:bodyPr/>
          <a:lstStyle>
            <a:defPPr>
              <a:defRPr lang="en-US"/>
            </a:defPPr>
            <a:lvl1pPr indent="0">
              <a:lnSpc>
                <a:spcPct val="100000"/>
              </a:lnSpc>
              <a:spcBef>
                <a:spcPts val="1000"/>
              </a:spcBef>
              <a:spcAft>
                <a:spcPts val="600"/>
              </a:spcAft>
              <a:buFont typeface="Arial" panose="020B0604020202020204" pitchFamily="34" charset="0"/>
              <a:buNone/>
              <a:defRPr>
                <a:latin typeface="FuturaBook"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Our team has performed background research and conducted field surveys on each of the route alternatives.</a:t>
            </a:r>
            <a:br>
              <a:rPr lang="en-US" dirty="0"/>
            </a:br>
            <a:r>
              <a:rPr lang="en-US" dirty="0"/>
              <a:t/>
            </a:r>
            <a:br>
              <a:rPr lang="en-US" dirty="0"/>
            </a:br>
            <a:r>
              <a:rPr lang="en-US" b="1" dirty="0"/>
              <a:t>To date we’ve: </a:t>
            </a:r>
          </a:p>
          <a:p>
            <a:pPr marL="285730" indent="-285730">
              <a:spcBef>
                <a:spcPts val="600"/>
              </a:spcBef>
              <a:buFont typeface="Arial" panose="020B0604020202020204" pitchFamily="34" charset="0"/>
              <a:buChar char="•"/>
            </a:pPr>
            <a:r>
              <a:rPr lang="en-US" sz="1600" dirty="0"/>
              <a:t>Collected natural heritage information.</a:t>
            </a:r>
          </a:p>
          <a:p>
            <a:pPr marL="285730" indent="-285730">
              <a:spcBef>
                <a:spcPts val="600"/>
              </a:spcBef>
              <a:buFont typeface="Arial" panose="020B0604020202020204" pitchFamily="34" charset="0"/>
              <a:buChar char="•"/>
            </a:pPr>
            <a:r>
              <a:rPr lang="en-US" sz="1600" dirty="0"/>
              <a:t>Reviewed municipal official plans.</a:t>
            </a:r>
          </a:p>
          <a:p>
            <a:pPr marL="285730" indent="-285730">
              <a:spcBef>
                <a:spcPts val="600"/>
              </a:spcBef>
              <a:buFont typeface="Arial" panose="020B0604020202020204" pitchFamily="34" charset="0"/>
              <a:buChar char="•"/>
            </a:pPr>
            <a:r>
              <a:rPr lang="en-US" sz="1600" dirty="0"/>
              <a:t>Completed a Stage 1 archaeological assessment and cultural heritage existing conditions study. </a:t>
            </a:r>
          </a:p>
          <a:p>
            <a:pPr marL="285730" indent="-285730">
              <a:spcBef>
                <a:spcPts val="600"/>
              </a:spcBef>
              <a:buFont typeface="Arial" panose="020B0604020202020204" pitchFamily="34" charset="0"/>
              <a:buChar char="•"/>
            </a:pPr>
            <a:r>
              <a:rPr lang="en-US" sz="1600" dirty="0"/>
              <a:t>Conducted environmental field surveys for ecological land classification, vegetation inventory, aquatic habitat, breeding birds and species at risk habitat.</a:t>
            </a:r>
          </a:p>
          <a:p>
            <a:pPr marL="285730" indent="-285730">
              <a:spcBef>
                <a:spcPts val="600"/>
              </a:spcBef>
              <a:buFont typeface="Arial" panose="020B0604020202020204" pitchFamily="34" charset="0"/>
              <a:buChar char="•"/>
            </a:pPr>
            <a:r>
              <a:rPr lang="en-US" sz="1600" dirty="0"/>
              <a:t>Conducted an in-depth reassessment of the former rail corridor, including site reconnaissance, as a potential route alternative based on project feedback. </a:t>
            </a:r>
          </a:p>
        </p:txBody>
      </p:sp>
      <p:sp>
        <p:nvSpPr>
          <p:cNvPr id="7" name="Content Placeholder 2">
            <a:extLst>
              <a:ext uri="{FF2B5EF4-FFF2-40B4-BE49-F238E27FC236}">
                <a16:creationId xmlns:a16="http://schemas.microsoft.com/office/drawing/2014/main" id="{9350E851-B4BF-8C49-8F04-9830A5867080}"/>
              </a:ext>
            </a:extLst>
          </p:cNvPr>
          <p:cNvSpPr txBox="1">
            <a:spLocks/>
          </p:cNvSpPr>
          <p:nvPr/>
        </p:nvSpPr>
        <p:spPr>
          <a:xfrm>
            <a:off x="5720487" y="2007887"/>
            <a:ext cx="4541119" cy="3801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bg1"/>
                </a:solidFill>
                <a:latin typeface="FuturaBook" pitchFamily="2" charset="0"/>
              </a:rPr>
              <a:t>WHAT WE’VE LEARNED:</a:t>
            </a:r>
          </a:p>
          <a:p>
            <a:pPr>
              <a:lnSpc>
                <a:spcPct val="100000"/>
              </a:lnSpc>
              <a:spcAft>
                <a:spcPts val="600"/>
              </a:spcAft>
            </a:pPr>
            <a:r>
              <a:rPr lang="en-US" sz="1500" dirty="0">
                <a:latin typeface="FuturaBook" pitchFamily="2" charset="0"/>
              </a:rPr>
              <a:t>Better understanding of the natural and socio-economic environment within the study area. </a:t>
            </a:r>
          </a:p>
          <a:p>
            <a:pPr>
              <a:lnSpc>
                <a:spcPct val="100000"/>
              </a:lnSpc>
              <a:spcAft>
                <a:spcPts val="600"/>
              </a:spcAft>
            </a:pPr>
            <a:r>
              <a:rPr lang="en-US" sz="1500" dirty="0">
                <a:latin typeface="FuturaBook" pitchFamily="2" charset="0"/>
              </a:rPr>
              <a:t>Certain setback distances from the Highway 401 corridor and interchanges, provided by the Ministry of Transportation, must be maintained. </a:t>
            </a:r>
          </a:p>
          <a:p>
            <a:pPr>
              <a:lnSpc>
                <a:spcPct val="100000"/>
              </a:lnSpc>
              <a:spcAft>
                <a:spcPts val="600"/>
              </a:spcAft>
            </a:pPr>
            <a:r>
              <a:rPr lang="en-US" sz="1500" dirty="0">
                <a:latin typeface="FuturaBook" pitchFamily="2" charset="0"/>
              </a:rPr>
              <a:t>The former railway corridor presents a number of constraints deeming it not sufficient as an route alternative for the project. </a:t>
            </a:r>
          </a:p>
          <a:p>
            <a:pPr>
              <a:lnSpc>
                <a:spcPct val="100000"/>
              </a:lnSpc>
              <a:spcAft>
                <a:spcPts val="600"/>
              </a:spcAft>
            </a:pPr>
            <a:r>
              <a:rPr lang="en-US" sz="1500" dirty="0">
                <a:latin typeface="FuturaBook" pitchFamily="2" charset="0"/>
              </a:rPr>
              <a:t>Additional constraints posed by other utilities in</a:t>
            </a:r>
            <a:br>
              <a:rPr lang="en-US" sz="1500" dirty="0">
                <a:latin typeface="FuturaBook" pitchFamily="2" charset="0"/>
              </a:rPr>
            </a:br>
            <a:r>
              <a:rPr lang="en-US" sz="1500" dirty="0">
                <a:latin typeface="FuturaBook" pitchFamily="2" charset="0"/>
              </a:rPr>
              <a:t>the region must be considered.</a:t>
            </a:r>
          </a:p>
        </p:txBody>
      </p:sp>
      <p:sp>
        <p:nvSpPr>
          <p:cNvPr id="8" name="Content Placeholder 2">
            <a:extLst>
              <a:ext uri="{FF2B5EF4-FFF2-40B4-BE49-F238E27FC236}">
                <a16:creationId xmlns:a16="http://schemas.microsoft.com/office/drawing/2014/main" id="{8D5930DD-A1C1-9D47-AE19-BA0EC09D4977}"/>
              </a:ext>
            </a:extLst>
          </p:cNvPr>
          <p:cNvSpPr txBox="1">
            <a:spLocks/>
          </p:cNvSpPr>
          <p:nvPr/>
        </p:nvSpPr>
        <p:spPr>
          <a:xfrm>
            <a:off x="247597" y="274461"/>
            <a:ext cx="10236787" cy="82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latin typeface="FuturaBook" pitchFamily="2" charset="0"/>
              </a:rPr>
              <a:t>TECHNICAL WORK &amp; DISCOVERIES</a:t>
            </a:r>
            <a:endParaRPr lang="en-US" sz="4400" dirty="0"/>
          </a:p>
        </p:txBody>
      </p:sp>
      <p:sp>
        <p:nvSpPr>
          <p:cNvPr id="10" name="Slide Number Placeholder 3">
            <a:extLst>
              <a:ext uri="{FF2B5EF4-FFF2-40B4-BE49-F238E27FC236}">
                <a16:creationId xmlns:a16="http://schemas.microsoft.com/office/drawing/2014/main" id="{661BBA67-AEC0-A241-A625-42E5F5FDC7BD}"/>
              </a:ext>
            </a:extLst>
          </p:cNvPr>
          <p:cNvSpPr txBox="1">
            <a:spLocks/>
          </p:cNvSpPr>
          <p:nvPr/>
        </p:nvSpPr>
        <p:spPr>
          <a:xfrm>
            <a:off x="11599633" y="6398385"/>
            <a:ext cx="451195" cy="262299"/>
          </a:xfrm>
          <a:prstGeom prst="rect">
            <a:avLst/>
          </a:prstGeom>
        </p:spPr>
        <p:txBody>
          <a:bodyPr/>
          <a:lstStyle>
            <a:defPPr>
              <a:defRPr lang="en-US"/>
            </a:defPPr>
            <a:lvl1pPr marL="0" algn="l" defTabSz="914400" rtl="0" eaLnBrk="1" latinLnBrk="0" hangingPunct="1">
              <a:defRPr sz="1800" kern="1200">
                <a:solidFill>
                  <a:schemeClr val="tx1">
                    <a:lumMod val="65000"/>
                    <a:lumOff val="35000"/>
                  </a:schemeClr>
                </a:solidFill>
                <a:latin typeface="Futura PT Book" panose="020B05020202040203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9</a:t>
            </a:r>
          </a:p>
        </p:txBody>
      </p:sp>
    </p:spTree>
    <p:extLst>
      <p:ext uri="{BB962C8B-B14F-4D97-AF65-F5344CB8AC3E}">
        <p14:creationId xmlns:p14="http://schemas.microsoft.com/office/powerpoint/2010/main" val="1501864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14D0EFD0D2F47A6B0C51753A29E2B" ma:contentTypeVersion="1" ma:contentTypeDescription="Create a new document." ma:contentTypeScope="" ma:versionID="4246d1fdfb0b24bc4b58ca48f4e2d060">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6AA6508-83C0-4B53-8A8A-8BDA103D425F}"/>
</file>

<file path=customXml/itemProps2.xml><?xml version="1.0" encoding="utf-8"?>
<ds:datastoreItem xmlns:ds="http://schemas.openxmlformats.org/officeDocument/2006/customXml" ds:itemID="{02E86D16-4549-4D6C-B79B-9909DEFF3BB4}"/>
</file>

<file path=customXml/itemProps3.xml><?xml version="1.0" encoding="utf-8"?>
<ds:datastoreItem xmlns:ds="http://schemas.openxmlformats.org/officeDocument/2006/customXml" ds:itemID="{C815DF8F-71A5-4841-A880-07B253953C83}"/>
</file>

<file path=docProps/app.xml><?xml version="1.0" encoding="utf-8"?>
<Properties xmlns="http://schemas.openxmlformats.org/officeDocument/2006/extended-properties" xmlns:vt="http://schemas.openxmlformats.org/officeDocument/2006/docPropsVTypes">
  <Template>Office Theme</Template>
  <TotalTime>11698</TotalTime>
  <Words>1258</Words>
  <Application>Microsoft Office PowerPoint</Application>
  <PresentationFormat>Widescreen</PresentationFormat>
  <Paragraphs>155</Paragraphs>
  <Slides>19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Futura PT Book</vt:lpstr>
      <vt:lpstr>Futura Std Book</vt:lpstr>
      <vt:lpstr>FuturaBook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BALDESARRA Julia</cp:lastModifiedBy>
  <cp:revision>190</cp:revision>
  <dcterms:created xsi:type="dcterms:W3CDTF">2020-04-17T17:36:18Z</dcterms:created>
  <dcterms:modified xsi:type="dcterms:W3CDTF">2020-11-25T18:52:05Z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0x01010069F14D0EFD0D2F47A6B0C51753A29E2B</vt:lpwstr>
  </property>
</Properties>
</file>