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slideMasters/slideMaster2.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11.xml" ContentType="application/vnd.openxmlformats-officedocument.themeOverride+xml"/>
  <Override PartName="/ppt/theme/themeOverride1.xml" ContentType="application/vnd.openxmlformats-officedocument.themeOverr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8.xml" ContentType="application/vnd.openxmlformats-officedocument.themeOverride+xml"/>
  <Override PartName="/ppt/theme/themeOverride10.xml" ContentType="application/vnd.openxmlformats-officedocument.themeOverride+xml"/>
  <Override PartName="/ppt/theme/themeOverride9.xml" ContentType="application/vnd.openxmlformats-officedocument.themeOverride+xml"/>
  <Override PartName="/ppt/theme/themeOverride7.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 id="2147483657" r:id="rId2"/>
  </p:sldMasterIdLst>
  <p:notesMasterIdLst>
    <p:notesMasterId r:id="rId20"/>
  </p:notesMasterIdLst>
  <p:sldIdLst>
    <p:sldId id="350" r:id="rId3"/>
    <p:sldId id="346" r:id="rId4"/>
    <p:sldId id="347" r:id="rId5"/>
    <p:sldId id="260" r:id="rId6"/>
    <p:sldId id="308" r:id="rId7"/>
    <p:sldId id="307" r:id="rId8"/>
    <p:sldId id="313" r:id="rId9"/>
    <p:sldId id="353" r:id="rId10"/>
    <p:sldId id="311" r:id="rId11"/>
    <p:sldId id="355" r:id="rId12"/>
    <p:sldId id="356" r:id="rId13"/>
    <p:sldId id="338" r:id="rId14"/>
    <p:sldId id="345" r:id="rId15"/>
    <p:sldId id="354" r:id="rId16"/>
    <p:sldId id="340" r:id="rId17"/>
    <p:sldId id="302" r:id="rId18"/>
    <p:sldId id="349" r:id="rId19"/>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ALMAZZI Paul" initials="PWD" lastIdx="4" clrIdx="7"/>
  <p:cmAuthor id="1" name="BALDESARRA Julia" initials="BJ" lastIdx="89" clrIdx="0">
    <p:extLst/>
  </p:cmAuthor>
  <p:cmAuthor id="8" name="KARUNAKARAN Sanjiv" initials="KS" lastIdx="7" clrIdx="10">
    <p:extLst/>
  </p:cmAuthor>
  <p:cmAuthor id="2" name="GARDNER Dana" initials="GD" lastIdx="40" clrIdx="1">
    <p:extLst/>
  </p:cmAuthor>
  <p:cmAuthor id="9" name="MANTIFEL Steven" initials="MS" lastIdx="9" clrIdx="11">
    <p:extLst/>
  </p:cmAuthor>
  <p:cmAuthor id="3" name="LUIS Andrew" initials="LA" lastIdx="9" clrIdx="5">
    <p:extLst/>
  </p:cmAuthor>
  <p:cmAuthor id="4" name="CHADWICK John" initials="CJ" lastIdx="7" clrIdx="3">
    <p:extLst/>
  </p:cmAuthor>
  <p:cmAuthor id="5" name="Laura Baldesarra" initials="LB" lastIdx="3" clrIdx="4">
    <p:extLst/>
  </p:cmAuthor>
  <p:cmAuthor id="6" name="WALLER Jamie" initials="JW" lastIdx="2"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794F"/>
    <a:srgbClr val="A2343D"/>
    <a:srgbClr val="426135"/>
    <a:srgbClr val="5D2684"/>
    <a:srgbClr val="7D519C"/>
    <a:srgbClr val="FDB710"/>
    <a:srgbClr val="2F45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22" autoAdjust="0"/>
    <p:restoredTop sz="93979" autoAdjust="0"/>
  </p:normalViewPr>
  <p:slideViewPr>
    <p:cSldViewPr snapToGrid="0" snapToObjects="1">
      <p:cViewPr varScale="1">
        <p:scale>
          <a:sx n="69" d="100"/>
          <a:sy n="69" d="100"/>
        </p:scale>
        <p:origin x="376"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1.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US" dirty="0"/>
          </a:p>
        </p:txBody>
      </p:sp>
      <p:sp>
        <p:nvSpPr>
          <p:cNvPr id="3" name="Date Placeholder 2"/>
          <p:cNvSpPr>
            <a:spLocks noGrp="1"/>
          </p:cNvSpPr>
          <p:nvPr>
            <p:ph type="dt" idx="1"/>
          </p:nvPr>
        </p:nvSpPr>
        <p:spPr>
          <a:xfrm>
            <a:off x="3967341" y="0"/>
            <a:ext cx="3035088" cy="466116"/>
          </a:xfrm>
          <a:prstGeom prst="rect">
            <a:avLst/>
          </a:prstGeom>
        </p:spPr>
        <p:txBody>
          <a:bodyPr vert="horz" lIns="93104" tIns="46552" rIns="93104" bIns="46552" rtlCol="0"/>
          <a:lstStyle>
            <a:lvl1pPr algn="r">
              <a:defRPr sz="1200"/>
            </a:lvl1pPr>
          </a:lstStyle>
          <a:p>
            <a:fld id="{6F243439-EA4C-D947-817F-D9F6D722C1FC}" type="datetimeFigureOut">
              <a:rPr lang="en-US" smtClean="0"/>
              <a:t>3/12/2021</a:t>
            </a:fld>
            <a:endParaRPr lang="en-US" dirty="0"/>
          </a:p>
        </p:txBody>
      </p:sp>
      <p:sp>
        <p:nvSpPr>
          <p:cNvPr id="4" name="Slide Image Placeholder 3"/>
          <p:cNvSpPr>
            <a:spLocks noGrp="1" noRot="1" noChangeAspect="1"/>
          </p:cNvSpPr>
          <p:nvPr>
            <p:ph type="sldImg" idx="2"/>
          </p:nvPr>
        </p:nvSpPr>
        <p:spPr>
          <a:xfrm>
            <a:off x="714375" y="1160463"/>
            <a:ext cx="5575300" cy="3136900"/>
          </a:xfrm>
          <a:prstGeom prst="rect">
            <a:avLst/>
          </a:prstGeom>
          <a:noFill/>
          <a:ln w="12700">
            <a:solidFill>
              <a:prstClr val="black"/>
            </a:solidFill>
          </a:ln>
        </p:spPr>
        <p:txBody>
          <a:bodyPr vert="horz" lIns="93104" tIns="46552" rIns="93104" bIns="46552" rtlCol="0" anchor="ctr"/>
          <a:lstStyle/>
          <a:p>
            <a:endParaRPr lang="en-US" dirty="0"/>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vl1pPr>
          </a:lstStyle>
          <a:p>
            <a:fld id="{B17946FA-FC88-A149-A446-2F3A332E595C}" type="slidenum">
              <a:rPr lang="en-US" smtClean="0"/>
              <a:t>‹#›</a:t>
            </a:fld>
            <a:endParaRPr lang="en-US" dirty="0"/>
          </a:p>
        </p:txBody>
      </p:sp>
    </p:spTree>
    <p:extLst>
      <p:ext uri="{BB962C8B-B14F-4D97-AF65-F5344CB8AC3E}">
        <p14:creationId xmlns:p14="http://schemas.microsoft.com/office/powerpoint/2010/main" val="969735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946FA-FC88-A149-A446-2F3A332E595C}" type="slidenum">
              <a:rPr lang="en-US" smtClean="0"/>
              <a:t>0</a:t>
            </a:fld>
            <a:endParaRPr lang="en-US" dirty="0"/>
          </a:p>
        </p:txBody>
      </p:sp>
    </p:spTree>
    <p:extLst>
      <p:ext uri="{BB962C8B-B14F-4D97-AF65-F5344CB8AC3E}">
        <p14:creationId xmlns:p14="http://schemas.microsoft.com/office/powerpoint/2010/main" val="611578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946FA-FC88-A149-A446-2F3A332E595C}" type="slidenum">
              <a:rPr lang="en-US" smtClean="0"/>
              <a:t>12</a:t>
            </a:fld>
            <a:endParaRPr lang="en-US" dirty="0"/>
          </a:p>
        </p:txBody>
      </p:sp>
    </p:spTree>
    <p:extLst>
      <p:ext uri="{BB962C8B-B14F-4D97-AF65-F5344CB8AC3E}">
        <p14:creationId xmlns:p14="http://schemas.microsoft.com/office/powerpoint/2010/main" val="3453475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 width seems a bit awkward here </a:t>
            </a:r>
            <a:endParaRPr lang="en-US" dirty="0"/>
          </a:p>
        </p:txBody>
      </p:sp>
      <p:sp>
        <p:nvSpPr>
          <p:cNvPr id="4" name="Slide Number Placeholder 3"/>
          <p:cNvSpPr>
            <a:spLocks noGrp="1"/>
          </p:cNvSpPr>
          <p:nvPr>
            <p:ph type="sldNum" sz="quarter" idx="10"/>
          </p:nvPr>
        </p:nvSpPr>
        <p:spPr/>
        <p:txBody>
          <a:bodyPr/>
          <a:lstStyle/>
          <a:p>
            <a:fld id="{B17946FA-FC88-A149-A446-2F3A332E595C}" type="slidenum">
              <a:rPr lang="en-US" smtClean="0"/>
              <a:t>13</a:t>
            </a:fld>
            <a:endParaRPr lang="en-US" dirty="0"/>
          </a:p>
        </p:txBody>
      </p:sp>
    </p:spTree>
    <p:extLst>
      <p:ext uri="{BB962C8B-B14F-4D97-AF65-F5344CB8AC3E}">
        <p14:creationId xmlns:p14="http://schemas.microsoft.com/office/powerpoint/2010/main" val="871958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042">
              <a:defRPr/>
            </a:pPr>
            <a:fld id="{B17946FA-FC88-A149-A446-2F3A332E595C}" type="slidenum">
              <a:rPr lang="en-US">
                <a:solidFill>
                  <a:prstClr val="black"/>
                </a:solidFill>
                <a:latin typeface="Calibri" panose="020F0502020204030204"/>
              </a:rPr>
              <a:pPr defTabSz="931042">
                <a:defRPr/>
              </a:pPr>
              <a:t>14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162650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946FA-FC88-A149-A446-2F3A332E595C}" type="slidenum">
              <a:rPr lang="en-US" smtClean="0"/>
              <a:t>15</a:t>
            </a:fld>
            <a:endParaRPr lang="en-US" dirty="0"/>
          </a:p>
        </p:txBody>
      </p:sp>
    </p:spTree>
    <p:extLst>
      <p:ext uri="{BB962C8B-B14F-4D97-AF65-F5344CB8AC3E}">
        <p14:creationId xmlns:p14="http://schemas.microsoft.com/office/powerpoint/2010/main" val="37995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946FA-FC88-A149-A446-2F3A332E595C}" type="slidenum">
              <a:rPr lang="en-US" smtClean="0"/>
              <a:t>16</a:t>
            </a:fld>
            <a:endParaRPr lang="en-US" dirty="0"/>
          </a:p>
        </p:txBody>
      </p:sp>
    </p:spTree>
    <p:extLst>
      <p:ext uri="{BB962C8B-B14F-4D97-AF65-F5344CB8AC3E}">
        <p14:creationId xmlns:p14="http://schemas.microsoft.com/office/powerpoint/2010/main" val="2732993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Aft>
                <a:spcPts val="600"/>
              </a:spcAft>
              <a:buFontTx/>
              <a:buChar char="-"/>
            </a:pPr>
            <a:r>
              <a:rPr lang="en-US" sz="1200" dirty="0" smtClean="0">
                <a:latin typeface="FuturaBook" panose="00000400000000000000" pitchFamily="2" charset="0"/>
              </a:rPr>
              <a:t>Don’t</a:t>
            </a:r>
            <a:r>
              <a:rPr lang="en-US" sz="1200" baseline="0" dirty="0" smtClean="0">
                <a:latin typeface="FuturaBook" panose="00000400000000000000" pitchFamily="2" charset="0"/>
              </a:rPr>
              <a:t> like that line about working w/people of Ontario </a:t>
            </a:r>
          </a:p>
          <a:p>
            <a:pPr marL="171450" indent="-171450">
              <a:lnSpc>
                <a:spcPct val="100000"/>
              </a:lnSpc>
              <a:spcAft>
                <a:spcPts val="600"/>
              </a:spcAft>
              <a:buFontTx/>
              <a:buChar char="-"/>
            </a:pPr>
            <a:r>
              <a:rPr lang="en-US" sz="1200" baseline="0" dirty="0" smtClean="0">
                <a:latin typeface="FuturaBook" panose="00000400000000000000" pitchFamily="2" charset="0"/>
              </a:rPr>
              <a:t>Phrase it as a reminder </a:t>
            </a:r>
          </a:p>
          <a:p>
            <a:pPr marL="171450" indent="-171450">
              <a:lnSpc>
                <a:spcPct val="100000"/>
              </a:lnSpc>
              <a:spcAft>
                <a:spcPts val="600"/>
              </a:spcAft>
              <a:buFontTx/>
              <a:buChar char="-"/>
            </a:pPr>
            <a:endParaRPr lang="en-US" sz="1200" dirty="0" smtClean="0">
              <a:latin typeface="FuturaStd-Book"/>
            </a:endParaRPr>
          </a:p>
          <a:p>
            <a:pPr marL="171450" indent="-171450">
              <a:lnSpc>
                <a:spcPct val="100000"/>
              </a:lnSpc>
              <a:spcAft>
                <a:spcPts val="600"/>
              </a:spcAft>
              <a:buFontTx/>
              <a:buChar char="-"/>
            </a:pPr>
            <a:endParaRPr lang="en-US" sz="1200" dirty="0" smtClean="0">
              <a:latin typeface="FuturaStd-Book"/>
            </a:endParaRPr>
          </a:p>
        </p:txBody>
      </p:sp>
      <p:sp>
        <p:nvSpPr>
          <p:cNvPr id="4" name="Slide Number Placeholder 3"/>
          <p:cNvSpPr>
            <a:spLocks noGrp="1"/>
          </p:cNvSpPr>
          <p:nvPr>
            <p:ph type="sldNum" sz="quarter" idx="10"/>
          </p:nvPr>
        </p:nvSpPr>
        <p:spPr/>
        <p:txBody>
          <a:bodyPr/>
          <a:lstStyle/>
          <a:p>
            <a:fld id="{B17946FA-FC88-A149-A446-2F3A332E595C}" type="slidenum">
              <a:rPr lang="en-US" smtClean="0"/>
              <a:t>3</a:t>
            </a:fld>
            <a:endParaRPr lang="en-US" dirty="0"/>
          </a:p>
        </p:txBody>
      </p:sp>
    </p:spTree>
    <p:extLst>
      <p:ext uri="{BB962C8B-B14F-4D97-AF65-F5344CB8AC3E}">
        <p14:creationId xmlns:p14="http://schemas.microsoft.com/office/powerpoint/2010/main" val="214839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75300" cy="3136900"/>
          </a:xfrm>
        </p:spPr>
      </p:sp>
      <p:sp>
        <p:nvSpPr>
          <p:cNvPr id="3" name="Notes Placeholder 2"/>
          <p:cNvSpPr>
            <a:spLocks noGrp="1"/>
          </p:cNvSpPr>
          <p:nvPr>
            <p:ph type="body" idx="1"/>
          </p:nvPr>
        </p:nvSpPr>
        <p:spPr/>
        <p:txBody>
          <a:bodyPr/>
          <a:lstStyle/>
          <a:p>
            <a:r>
              <a:rPr lang="en-US" dirty="0" smtClean="0"/>
              <a:t>Transition</a:t>
            </a:r>
            <a:r>
              <a:rPr lang="en-US" baseline="0" dirty="0" smtClean="0"/>
              <a:t> it more friendly </a:t>
            </a:r>
            <a:endParaRPr lang="en-US" dirty="0"/>
          </a:p>
        </p:txBody>
      </p:sp>
      <p:sp>
        <p:nvSpPr>
          <p:cNvPr id="4" name="Slide Number Placeholder 3"/>
          <p:cNvSpPr>
            <a:spLocks noGrp="1"/>
          </p:cNvSpPr>
          <p:nvPr>
            <p:ph type="sldNum" sz="quarter" idx="10"/>
          </p:nvPr>
        </p:nvSpPr>
        <p:spPr/>
        <p:txBody>
          <a:bodyPr/>
          <a:lstStyle/>
          <a:p>
            <a:pPr defTabSz="931042">
              <a:defRPr/>
            </a:pPr>
            <a:fld id="{B17946FA-FC88-A149-A446-2F3A332E595C}" type="slidenum">
              <a:rPr lang="en-US">
                <a:solidFill>
                  <a:prstClr val="black"/>
                </a:solidFill>
                <a:latin typeface="Calibri" panose="020F0502020204030204"/>
              </a:rPr>
              <a:pPr defTabSz="931042">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24453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Phrase</a:t>
            </a:r>
            <a:r>
              <a:rPr lang="en-US" baseline="0" dirty="0" smtClean="0"/>
              <a:t> it as a reminder </a:t>
            </a:r>
            <a:br>
              <a:rPr lang="en-US" baseline="0" dirty="0" smtClean="0"/>
            </a:br>
            <a:r>
              <a:rPr lang="en-US" baseline="0" dirty="0" smtClean="0"/>
              <a:t/>
            </a:r>
            <a:br>
              <a:rPr lang="en-US" baseline="0" dirty="0" smtClean="0"/>
            </a:br>
            <a:endParaRPr lang="en-US" dirty="0"/>
          </a:p>
        </p:txBody>
      </p:sp>
      <p:sp>
        <p:nvSpPr>
          <p:cNvPr id="4" name="Slide Number Placeholder 3"/>
          <p:cNvSpPr>
            <a:spLocks noGrp="1"/>
          </p:cNvSpPr>
          <p:nvPr>
            <p:ph type="sldNum" sz="quarter" idx="10"/>
          </p:nvPr>
        </p:nvSpPr>
        <p:spPr/>
        <p:txBody>
          <a:bodyPr/>
          <a:lstStyle/>
          <a:p>
            <a:fld id="{B17946FA-FC88-A149-A446-2F3A332E595C}" type="slidenum">
              <a:rPr lang="en-US" smtClean="0"/>
              <a:t>5</a:t>
            </a:fld>
            <a:endParaRPr lang="en-US" dirty="0"/>
          </a:p>
        </p:txBody>
      </p:sp>
    </p:spTree>
    <p:extLst>
      <p:ext uri="{BB962C8B-B14F-4D97-AF65-F5344CB8AC3E}">
        <p14:creationId xmlns:p14="http://schemas.microsoft.com/office/powerpoint/2010/main" val="4106899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say slides –</a:t>
            </a:r>
            <a:endParaRPr lang="en-US" dirty="0"/>
          </a:p>
        </p:txBody>
      </p:sp>
      <p:sp>
        <p:nvSpPr>
          <p:cNvPr id="4" name="Slide Number Placeholder 3"/>
          <p:cNvSpPr>
            <a:spLocks noGrp="1"/>
          </p:cNvSpPr>
          <p:nvPr>
            <p:ph type="sldNum" sz="quarter" idx="10"/>
          </p:nvPr>
        </p:nvSpPr>
        <p:spPr/>
        <p:txBody>
          <a:bodyPr/>
          <a:lstStyle/>
          <a:p>
            <a:fld id="{B17946FA-FC88-A149-A446-2F3A332E595C}" type="slidenum">
              <a:rPr lang="en-US" smtClean="0"/>
              <a:t>6</a:t>
            </a:fld>
            <a:endParaRPr lang="en-US" dirty="0"/>
          </a:p>
        </p:txBody>
      </p:sp>
    </p:spTree>
    <p:extLst>
      <p:ext uri="{BB962C8B-B14F-4D97-AF65-F5344CB8AC3E}">
        <p14:creationId xmlns:p14="http://schemas.microsoft.com/office/powerpoint/2010/main" val="725888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say “seen on the screen” </a:t>
            </a:r>
          </a:p>
        </p:txBody>
      </p:sp>
      <p:sp>
        <p:nvSpPr>
          <p:cNvPr id="4" name="Slide Number Placeholder 3"/>
          <p:cNvSpPr>
            <a:spLocks noGrp="1"/>
          </p:cNvSpPr>
          <p:nvPr>
            <p:ph type="sldNum" sz="quarter" idx="10"/>
          </p:nvPr>
        </p:nvSpPr>
        <p:spPr/>
        <p:txBody>
          <a:bodyPr/>
          <a:lstStyle/>
          <a:p>
            <a:fld id="{B17946FA-FC88-A149-A446-2F3A332E595C}" type="slidenum">
              <a:rPr lang="en-US" smtClean="0"/>
              <a:t>7</a:t>
            </a:fld>
            <a:endParaRPr lang="en-US" dirty="0"/>
          </a:p>
        </p:txBody>
      </p:sp>
    </p:spTree>
    <p:extLst>
      <p:ext uri="{BB962C8B-B14F-4D97-AF65-F5344CB8AC3E}">
        <p14:creationId xmlns:p14="http://schemas.microsoft.com/office/powerpoint/2010/main" val="3637436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 want to talk about how we arrived at this selection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17946FA-FC88-A149-A446-2F3A332E595C}" type="slidenum">
              <a:rPr lang="en-US" smtClean="0"/>
              <a:t>8</a:t>
            </a:fld>
            <a:endParaRPr lang="en-US" dirty="0"/>
          </a:p>
        </p:txBody>
      </p:sp>
    </p:spTree>
    <p:extLst>
      <p:ext uri="{BB962C8B-B14F-4D97-AF65-F5344CB8AC3E}">
        <p14:creationId xmlns:p14="http://schemas.microsoft.com/office/powerpoint/2010/main" val="3164368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smtClean="0">
                <a:latin typeface="FuturaBook" pitchFamily="2" charset="0"/>
              </a:rPr>
              <a:t>. </a:t>
            </a:r>
            <a:r>
              <a:rPr lang="en-US" sz="1200" dirty="0" smtClean="0">
                <a:solidFill>
                  <a:srgbClr val="FF0000"/>
                </a:solidFill>
                <a:latin typeface="FuturaBook" pitchFamily="2" charset="0"/>
              </a:rPr>
              <a:t> Do we</a:t>
            </a:r>
            <a:r>
              <a:rPr lang="en-US" sz="1200" baseline="0" dirty="0" smtClean="0">
                <a:solidFill>
                  <a:srgbClr val="FF0000"/>
                </a:solidFill>
                <a:latin typeface="FuturaBook" pitchFamily="2" charset="0"/>
              </a:rPr>
              <a:t> mention First Nations when we talk about the different groups that we have met with?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7946FA-FC88-A149-A446-2F3A332E595C}" type="slidenum">
              <a:rPr lang="en-US" smtClean="0"/>
              <a:t>9</a:t>
            </a:fld>
            <a:endParaRPr lang="en-US" dirty="0"/>
          </a:p>
        </p:txBody>
      </p:sp>
    </p:spTree>
    <p:extLst>
      <p:ext uri="{BB962C8B-B14F-4D97-AF65-F5344CB8AC3E}">
        <p14:creationId xmlns:p14="http://schemas.microsoft.com/office/powerpoint/2010/main" val="1927379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More conversational</a:t>
            </a:r>
            <a:r>
              <a:rPr lang="en-CA" baseline="0" dirty="0" smtClean="0"/>
              <a:t> tone here </a:t>
            </a:r>
          </a:p>
          <a:p>
            <a:r>
              <a:rPr lang="en-CA" baseline="0" dirty="0" smtClean="0"/>
              <a:t>Change FN wording </a:t>
            </a:r>
            <a:endParaRPr lang="en-CA" dirty="0"/>
          </a:p>
        </p:txBody>
      </p:sp>
      <p:sp>
        <p:nvSpPr>
          <p:cNvPr id="4" name="Slide Number Placeholder 3"/>
          <p:cNvSpPr>
            <a:spLocks noGrp="1"/>
          </p:cNvSpPr>
          <p:nvPr>
            <p:ph type="sldNum" sz="quarter" idx="10"/>
          </p:nvPr>
        </p:nvSpPr>
        <p:spPr/>
        <p:txBody>
          <a:bodyPr/>
          <a:lstStyle/>
          <a:p>
            <a:fld id="{ACFD8C39-9760-4B57-B550-1DEC5C05883C}" type="slidenum">
              <a:rPr lang="en-CA" smtClean="0"/>
              <a:t>11</a:t>
            </a:fld>
            <a:endParaRPr lang="en-CA" dirty="0"/>
          </a:p>
        </p:txBody>
      </p:sp>
    </p:spTree>
    <p:extLst>
      <p:ext uri="{BB962C8B-B14F-4D97-AF65-F5344CB8AC3E}">
        <p14:creationId xmlns:p14="http://schemas.microsoft.com/office/powerpoint/2010/main" val="2411530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695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6281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9792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548340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EEE7A7-610C-D841-BDBB-0BC300BE07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5F3FFA-3E39-B94B-9C76-9254B10D66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B2592E-A6E8-D146-A05F-B770B5CA19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7AD1A589-E430-984F-9562-944991DA02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1669B53-405A-284C-99A5-4AE61D0296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4E1B52-7A9E-0543-B7BC-AF86A57404ED}" type="slidenum">
              <a:rPr lang="en-US" smtClean="0"/>
              <a:t>‹#›</a:t>
            </a:fld>
            <a:endParaRPr lang="en-US" dirty="0"/>
          </a:p>
        </p:txBody>
      </p:sp>
    </p:spTree>
    <p:extLst>
      <p:ext uri="{BB962C8B-B14F-4D97-AF65-F5344CB8AC3E}">
        <p14:creationId xmlns:p14="http://schemas.microsoft.com/office/powerpoint/2010/main" val="343178392"/>
      </p:ext>
    </p:extLst>
  </p:cSld>
  <p:clrMap bg1="lt1" tx1="dk1" bg2="lt2" tx2="dk2" accent1="accent1" accent2="accent2" accent3="accent3" accent4="accent4" accent5="accent5" accent6="accent6" hlink="hlink" folHlink="folHlink"/>
  <p:sldLayoutIdLst>
    <p:sldLayoutId id="2147483655" r:id="rId1"/>
    <p:sldLayoutId id="2147483656"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EEE7A7-610C-D841-BDBB-0BC300BE078A}"/>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5F3FFA-3E39-B94B-9C76-9254B10D66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B2592E-A6E8-D146-A05F-B770B5CA1943}"/>
              </a:ext>
            </a:extLst>
          </p:cNvPr>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7AD1A589-E430-984F-9562-944991DA0227}"/>
              </a:ext>
            </a:extLst>
          </p:cNvPr>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1669B53-405A-284C-99A5-4AE61D0296B3}"/>
              </a:ext>
            </a:extLst>
          </p:cNvPr>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4E1B52-7A9E-0543-B7BC-AF86A57404ED}" type="slidenum">
              <a:rPr lang="en-US" smtClean="0"/>
              <a:t>‹#›</a:t>
            </a:fld>
            <a:endParaRPr lang="en-US" dirty="0"/>
          </a:p>
        </p:txBody>
      </p:sp>
    </p:spTree>
    <p:extLst>
      <p:ext uri="{BB962C8B-B14F-4D97-AF65-F5344CB8AC3E}">
        <p14:creationId xmlns:p14="http://schemas.microsoft.com/office/powerpoint/2010/main" val="674624511"/>
      </p:ext>
    </p:extLst>
  </p:cSld>
  <p:clrMap bg1="lt1" tx1="dk1" bg2="lt2" tx2="dk2" accent1="accent1" accent2="accent2" accent3="accent3" accent4="accent4" accent5="accent5" accent6="accent6" hlink="hlink" folHlink="folHlink"/>
  <p:sldLayoutIdLst>
    <p:sldLayoutId id="2147483658" r:id="rId1"/>
    <p:sldLayoutId id="2147483659" r:id="rId2"/>
  </p:sldLayoutIdLst>
  <p:hf hdr="0" ft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9.xml"/><Relationship Id="rId7" Type="http://schemas.openxmlformats.org/officeDocument/2006/relationships/image" Target="../media/image24.jpeg"/><Relationship Id="rId2" Type="http://schemas.openxmlformats.org/officeDocument/2006/relationships/slideLayout" Target="../slideLayouts/slideLayout1.xml"/><Relationship Id="rId1" Type="http://schemas.openxmlformats.org/officeDocument/2006/relationships/themeOverride" Target="../theme/themeOverride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8.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notesSlide" Target="../notesSlides/notesSlide11.xml"/><Relationship Id="rId7"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themeOverride" Target="../theme/themeOverride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hemeOverride" Target="../theme/themeOverride10.xml"/><Relationship Id="rId5" Type="http://schemas.openxmlformats.org/officeDocument/2006/relationships/image" Target="../media/image29.emf"/><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hemeOverride" Target="../theme/themeOverride11.xml"/><Relationship Id="rId5" Type="http://schemas.openxmlformats.org/officeDocument/2006/relationships/image" Target="../media/image30.jpg"/><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8.jpe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3.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3.xml"/><Relationship Id="rId5" Type="http://schemas.openxmlformats.org/officeDocument/2006/relationships/image" Target="../media/image13.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4.xml"/><Relationship Id="rId5" Type="http://schemas.openxmlformats.org/officeDocument/2006/relationships/image" Target="../media/image14.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5.xml"/><Relationship Id="rId5" Type="http://schemas.openxmlformats.org/officeDocument/2006/relationships/image" Target="../media/image19.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5E6A90B-F472-1545-AC10-0B8DCD01E7A7}"/>
              </a:ext>
            </a:extLst>
          </p:cNvPr>
          <p:cNvSpPr txBox="1">
            <a:spLocks/>
          </p:cNvSpPr>
          <p:nvPr/>
        </p:nvSpPr>
        <p:spPr>
          <a:xfrm>
            <a:off x="558466" y="2978703"/>
            <a:ext cx="9114927" cy="11735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lumMod val="75000"/>
                    <a:lumOff val="25000"/>
                  </a:prstClr>
                </a:solidFill>
                <a:effectLst/>
                <a:uLnTx/>
                <a:uFillTx/>
                <a:latin typeface="FuturaBook" pitchFamily="2" charset="0"/>
                <a:ea typeface="+mn-ea"/>
                <a:cs typeface="+mn-cs"/>
              </a:rPr>
              <a:t>TO OUR VIRTUAL LIVE DISCUSSION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FDB710"/>
                </a:solidFill>
                <a:effectLst/>
                <a:uLnTx/>
                <a:uFillTx/>
                <a:latin typeface="FuturaBook" pitchFamily="2" charset="0"/>
                <a:ea typeface="+mn-ea"/>
                <a:cs typeface="+mn-cs"/>
              </a:rPr>
              <a:t/>
            </a:r>
            <a:br>
              <a:rPr kumimoji="0" lang="en-US" sz="2800" b="1" i="0" u="none" strike="noStrike" kern="1200" cap="none" spc="0" normalizeH="0" baseline="0" noProof="0" dirty="0">
                <a:ln>
                  <a:noFill/>
                </a:ln>
                <a:solidFill>
                  <a:srgbClr val="FDB710"/>
                </a:solidFill>
                <a:effectLst/>
                <a:uLnTx/>
                <a:uFillTx/>
                <a:latin typeface="FuturaBook" pitchFamily="2" charset="0"/>
                <a:ea typeface="+mn-ea"/>
                <a:cs typeface="+mn-cs"/>
              </a:rPr>
            </a:br>
            <a:r>
              <a:rPr kumimoji="0" lang="en-US" sz="2800" b="1" i="0" u="none" strike="noStrike" kern="1200" cap="none" spc="0" normalizeH="0" baseline="0" noProof="0" dirty="0">
                <a:ln>
                  <a:noFill/>
                </a:ln>
                <a:solidFill>
                  <a:srgbClr val="FDB710"/>
                </a:solidFill>
                <a:effectLst/>
                <a:uLnTx/>
                <a:uFillTx/>
                <a:latin typeface="FuturaBook" pitchFamily="2" charset="0"/>
                <a:ea typeface="+mn-ea"/>
                <a:cs typeface="+mn-cs"/>
              </a:rPr>
              <a:t>CHATHAM TO LAKESHORE LINE PROJECT</a:t>
            </a:r>
          </a:p>
        </p:txBody>
      </p:sp>
      <p:pic>
        <p:nvPicPr>
          <p:cNvPr id="2049" name="image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05050" y="835025"/>
            <a:ext cx="82550" cy="8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211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661BBA67-AEC0-A241-A625-42E5F5FDC7BD}"/>
              </a:ext>
            </a:extLst>
          </p:cNvPr>
          <p:cNvSpPr txBox="1">
            <a:spLocks/>
          </p:cNvSpPr>
          <p:nvPr/>
        </p:nvSpPr>
        <p:spPr>
          <a:xfrm>
            <a:off x="11599633" y="6398382"/>
            <a:ext cx="486349" cy="247135"/>
          </a:xfrm>
          <a:prstGeom prst="rect">
            <a:avLst/>
          </a:prstGeom>
        </p:spPr>
        <p:txBody>
          <a:bodyPr/>
          <a:lstStyle>
            <a:defPPr>
              <a:defRPr lang="en-US"/>
            </a:defPPr>
            <a:lvl1pPr marL="0" algn="l" defTabSz="914400" rtl="0" eaLnBrk="1" latinLnBrk="0" hangingPunct="1">
              <a:defRPr sz="1800" kern="1200">
                <a:solidFill>
                  <a:schemeClr val="tx1">
                    <a:lumMod val="65000"/>
                    <a:lumOff val="35000"/>
                  </a:schemeClr>
                </a:solidFill>
                <a:latin typeface="Futura PT Book" panose="020B05020202040203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p>
        </p:txBody>
      </p:sp>
      <p:sp>
        <p:nvSpPr>
          <p:cNvPr id="5" name="Content Placeholder 2">
            <a:extLst>
              <a:ext uri="{FF2B5EF4-FFF2-40B4-BE49-F238E27FC236}">
                <a16:creationId xmlns:a16="http://schemas.microsoft.com/office/drawing/2014/main" id="{01F0B716-61D5-014A-A40C-50C672CA3C39}"/>
              </a:ext>
            </a:extLst>
          </p:cNvPr>
          <p:cNvSpPr txBox="1">
            <a:spLocks/>
          </p:cNvSpPr>
          <p:nvPr/>
        </p:nvSpPr>
        <p:spPr>
          <a:xfrm>
            <a:off x="255011" y="244478"/>
            <a:ext cx="8935478" cy="1473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4400" b="1" dirty="0" smtClean="0">
                <a:latin typeface="FuturaBook" pitchFamily="2" charset="0"/>
              </a:rPr>
              <a:t>INCORPORATING FEEDBACK</a:t>
            </a:r>
            <a:endParaRPr lang="en-US" sz="4400" b="1" dirty="0">
              <a:latin typeface="FuturaBook" pitchFamily="2" charset="0"/>
            </a:endParaRPr>
          </a:p>
        </p:txBody>
      </p:sp>
      <p:sp>
        <p:nvSpPr>
          <p:cNvPr id="6" name="Content Placeholder 2">
            <a:extLst>
              <a:ext uri="{FF2B5EF4-FFF2-40B4-BE49-F238E27FC236}">
                <a16:creationId xmlns:a16="http://schemas.microsoft.com/office/drawing/2014/main" id="{2B38AE77-8D4D-6049-8E56-C99432BD8B4C}"/>
              </a:ext>
            </a:extLst>
          </p:cNvPr>
          <p:cNvSpPr txBox="1">
            <a:spLocks/>
          </p:cNvSpPr>
          <p:nvPr/>
        </p:nvSpPr>
        <p:spPr>
          <a:xfrm>
            <a:off x="219857" y="1150210"/>
            <a:ext cx="5954316" cy="53427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pPr>
            <a:r>
              <a:rPr lang="en-US" sz="1800" dirty="0" smtClean="0">
                <a:latin typeface="FuturaBook" pitchFamily="2" charset="0"/>
              </a:rPr>
              <a:t>Ensuring that local </a:t>
            </a:r>
            <a:r>
              <a:rPr lang="en-US" sz="1800" dirty="0">
                <a:latin typeface="FuturaBook" pitchFamily="2" charset="0"/>
              </a:rPr>
              <a:t>feedback and knowledge </a:t>
            </a:r>
            <a:r>
              <a:rPr lang="en-US" sz="1800" dirty="0" smtClean="0">
                <a:latin typeface="FuturaBook" pitchFamily="2" charset="0"/>
              </a:rPr>
              <a:t>was incorporated and reflected in the route selection process was a key priority.</a:t>
            </a:r>
            <a:r>
              <a:rPr lang="en-US" sz="1800" dirty="0">
                <a:latin typeface="FuturaBook" pitchFamily="2" charset="0"/>
              </a:rPr>
              <a:t> </a:t>
            </a:r>
            <a:r>
              <a:rPr lang="en-US" sz="1800" dirty="0">
                <a:solidFill>
                  <a:srgbClr val="FF0000"/>
                </a:solidFill>
                <a:latin typeface="FuturaBook" pitchFamily="2" charset="0"/>
              </a:rPr>
              <a:t> </a:t>
            </a:r>
            <a:r>
              <a:rPr lang="en-US" sz="1800" dirty="0" smtClean="0">
                <a:solidFill>
                  <a:srgbClr val="FF0000"/>
                </a:solidFill>
                <a:latin typeface="FuturaBook" pitchFamily="2" charset="0"/>
              </a:rPr>
              <a:t/>
            </a:r>
            <a:br>
              <a:rPr lang="en-US" sz="1800" dirty="0" smtClean="0">
                <a:solidFill>
                  <a:srgbClr val="FF0000"/>
                </a:solidFill>
                <a:latin typeface="FuturaBook" pitchFamily="2" charset="0"/>
              </a:rPr>
            </a:br>
            <a:r>
              <a:rPr lang="en-US" sz="1600" dirty="0" smtClean="0">
                <a:solidFill>
                  <a:srgbClr val="FF0000"/>
                </a:solidFill>
                <a:latin typeface="FuturaBook" pitchFamily="2" charset="0"/>
              </a:rPr>
              <a:t/>
            </a:r>
            <a:br>
              <a:rPr lang="en-US" sz="1600" dirty="0" smtClean="0">
                <a:solidFill>
                  <a:srgbClr val="FF0000"/>
                </a:solidFill>
                <a:latin typeface="FuturaBook" pitchFamily="2" charset="0"/>
              </a:rPr>
            </a:br>
            <a:r>
              <a:rPr lang="en-US" sz="1800" b="1" dirty="0" smtClean="0">
                <a:latin typeface="FuturaBook" pitchFamily="2" charset="0"/>
              </a:rPr>
              <a:t>SOME OF THE FEEDBACK WE HEARD: </a:t>
            </a:r>
          </a:p>
          <a:p>
            <a:pPr>
              <a:lnSpc>
                <a:spcPct val="100000"/>
              </a:lnSpc>
              <a:spcBef>
                <a:spcPts val="600"/>
              </a:spcBef>
              <a:spcAft>
                <a:spcPts val="600"/>
              </a:spcAft>
            </a:pPr>
            <a:r>
              <a:rPr lang="en-US" sz="1550" dirty="0" smtClean="0">
                <a:latin typeface="FuturaBook" pitchFamily="2" charset="0"/>
              </a:rPr>
              <a:t>Effects </a:t>
            </a:r>
            <a:r>
              <a:rPr lang="en-US" sz="1550" dirty="0">
                <a:latin typeface="FuturaBook" pitchFamily="2" charset="0"/>
              </a:rPr>
              <a:t>to </a:t>
            </a:r>
            <a:r>
              <a:rPr lang="en-US" sz="1550" dirty="0" smtClean="0">
                <a:latin typeface="FuturaBook" pitchFamily="2" charset="0"/>
              </a:rPr>
              <a:t>agricultural operations should be a key consideration. </a:t>
            </a:r>
          </a:p>
          <a:p>
            <a:pPr>
              <a:lnSpc>
                <a:spcPct val="100000"/>
              </a:lnSpc>
              <a:spcBef>
                <a:spcPts val="600"/>
              </a:spcBef>
              <a:spcAft>
                <a:spcPts val="600"/>
              </a:spcAft>
            </a:pPr>
            <a:r>
              <a:rPr lang="en-US" sz="1550" dirty="0" smtClean="0">
                <a:latin typeface="FuturaBook" pitchFamily="2" charset="0"/>
              </a:rPr>
              <a:t>Opportunities to both repurpose existing </a:t>
            </a:r>
            <a:r>
              <a:rPr lang="en-US" sz="1550" dirty="0">
                <a:latin typeface="FuturaBook" pitchFamily="2" charset="0"/>
              </a:rPr>
              <a:t>utility corridors </a:t>
            </a:r>
            <a:r>
              <a:rPr lang="en-US" sz="1550" dirty="0" smtClean="0">
                <a:latin typeface="FuturaBook" pitchFamily="2" charset="0"/>
              </a:rPr>
              <a:t>and parallel with other linear infrastructure should </a:t>
            </a:r>
            <a:r>
              <a:rPr lang="en-US" sz="1550" dirty="0">
                <a:latin typeface="FuturaBook" pitchFamily="2" charset="0"/>
              </a:rPr>
              <a:t>be </a:t>
            </a:r>
            <a:r>
              <a:rPr lang="en-US" sz="1550" dirty="0" smtClean="0">
                <a:latin typeface="FuturaBook" pitchFamily="2" charset="0"/>
              </a:rPr>
              <a:t>prioritized. </a:t>
            </a:r>
          </a:p>
          <a:p>
            <a:pPr>
              <a:lnSpc>
                <a:spcPct val="100000"/>
              </a:lnSpc>
              <a:spcBef>
                <a:spcPts val="600"/>
              </a:spcBef>
              <a:spcAft>
                <a:spcPts val="600"/>
              </a:spcAft>
            </a:pPr>
            <a:r>
              <a:rPr lang="en-US" sz="1550" dirty="0">
                <a:latin typeface="FuturaBook" pitchFamily="2" charset="0"/>
              </a:rPr>
              <a:t>Certain setback distances from the Highway 401 corridor and interchanges, provided by the Ministry of Transportation, must be maintained. </a:t>
            </a:r>
            <a:endParaRPr lang="en-US" sz="1550" dirty="0" smtClean="0">
              <a:latin typeface="FuturaBook" pitchFamily="2" charset="0"/>
            </a:endParaRPr>
          </a:p>
          <a:p>
            <a:pPr>
              <a:lnSpc>
                <a:spcPct val="100000"/>
              </a:lnSpc>
              <a:spcBef>
                <a:spcPts val="600"/>
              </a:spcBef>
              <a:spcAft>
                <a:spcPts val="600"/>
              </a:spcAft>
            </a:pPr>
            <a:r>
              <a:rPr lang="en-US" sz="1550" dirty="0">
                <a:latin typeface="FuturaBook" pitchFamily="2" charset="0"/>
              </a:rPr>
              <a:t>Proximity to First Nation and </a:t>
            </a:r>
            <a:r>
              <a:rPr lang="en-US" sz="1550" dirty="0" err="1">
                <a:latin typeface="FuturaBook" pitchFamily="2" charset="0"/>
              </a:rPr>
              <a:t>Haudensouanee</a:t>
            </a:r>
            <a:r>
              <a:rPr lang="en-US" sz="1550" dirty="0">
                <a:latin typeface="FuturaBook" pitchFamily="2" charset="0"/>
              </a:rPr>
              <a:t> areas that support fishing, hunting and trapping, as well as identified areas of historical </a:t>
            </a:r>
            <a:r>
              <a:rPr lang="en-US" sz="1550" dirty="0" smtClean="0">
                <a:latin typeface="FuturaBook" pitchFamily="2" charset="0"/>
              </a:rPr>
              <a:t>significance, should </a:t>
            </a:r>
            <a:r>
              <a:rPr lang="en-US" sz="1550" dirty="0">
                <a:latin typeface="FuturaBook" pitchFamily="2" charset="0"/>
              </a:rPr>
              <a:t>be considered.  </a:t>
            </a:r>
            <a:endParaRPr lang="en-US" sz="1550" dirty="0" smtClean="0">
              <a:latin typeface="FuturaBook" pitchFamily="2" charset="0"/>
            </a:endParaRPr>
          </a:p>
          <a:p>
            <a:pPr>
              <a:lnSpc>
                <a:spcPct val="100000"/>
              </a:lnSpc>
              <a:spcBef>
                <a:spcPts val="600"/>
              </a:spcBef>
              <a:spcAft>
                <a:spcPts val="600"/>
              </a:spcAft>
            </a:pPr>
            <a:r>
              <a:rPr lang="en-US" sz="1550" dirty="0" smtClean="0">
                <a:latin typeface="FuturaBook" pitchFamily="2" charset="0"/>
              </a:rPr>
              <a:t>Effects to the natural environment, in particular effects</a:t>
            </a:r>
            <a:br>
              <a:rPr lang="en-US" sz="1550" dirty="0" smtClean="0">
                <a:latin typeface="FuturaBook" pitchFamily="2" charset="0"/>
              </a:rPr>
            </a:br>
            <a:r>
              <a:rPr lang="en-US" sz="1550" dirty="0" smtClean="0">
                <a:latin typeface="FuturaBook" pitchFamily="2" charset="0"/>
              </a:rPr>
              <a:t>to habitat for species-at-risk and significant terrestrial/wildlife should be considered. </a:t>
            </a:r>
          </a:p>
          <a:p>
            <a:pPr>
              <a:lnSpc>
                <a:spcPct val="100000"/>
              </a:lnSpc>
              <a:spcBef>
                <a:spcPts val="600"/>
              </a:spcBef>
              <a:spcAft>
                <a:spcPts val="600"/>
              </a:spcAft>
            </a:pPr>
            <a:endParaRPr lang="en-US" sz="1600" dirty="0">
              <a:latin typeface="FuturaBook" pitchFamily="2" charset="0"/>
            </a:endParaRPr>
          </a:p>
          <a:p>
            <a:pPr>
              <a:lnSpc>
                <a:spcPct val="100000"/>
              </a:lnSpc>
              <a:spcBef>
                <a:spcPts val="600"/>
              </a:spcBef>
              <a:spcAft>
                <a:spcPts val="600"/>
              </a:spcAft>
            </a:pPr>
            <a:endParaRPr lang="en-US" sz="1800" dirty="0" smtClean="0">
              <a:latin typeface="FuturaBook" pitchFamily="2" charset="0"/>
            </a:endParaRPr>
          </a:p>
          <a:p>
            <a:pPr>
              <a:lnSpc>
                <a:spcPct val="100000"/>
              </a:lnSpc>
              <a:spcBef>
                <a:spcPts val="600"/>
              </a:spcBef>
              <a:spcAft>
                <a:spcPts val="600"/>
              </a:spcAft>
            </a:pPr>
            <a:endParaRPr lang="en-US" sz="1800" dirty="0" smtClean="0">
              <a:latin typeface="FuturaBook" pitchFamily="2" charset="0"/>
            </a:endParaRPr>
          </a:p>
          <a:p>
            <a:pPr marL="457200" lvl="1" indent="0">
              <a:lnSpc>
                <a:spcPct val="100000"/>
              </a:lnSpc>
              <a:spcAft>
                <a:spcPts val="600"/>
              </a:spcAft>
              <a:buNone/>
            </a:pPr>
            <a:endParaRPr lang="en-US" sz="1800" dirty="0" smtClean="0">
              <a:latin typeface="FuturaBook" pitchFamily="2" charset="0"/>
            </a:endParaRPr>
          </a:p>
        </p:txBody>
      </p:sp>
      <p:grpSp>
        <p:nvGrpSpPr>
          <p:cNvPr id="4" name="Group 3"/>
          <p:cNvGrpSpPr/>
          <p:nvPr/>
        </p:nvGrpSpPr>
        <p:grpSpPr>
          <a:xfrm>
            <a:off x="6335780" y="2231215"/>
            <a:ext cx="5418670" cy="4368205"/>
            <a:chOff x="6528125" y="2109632"/>
            <a:chExt cx="4811947" cy="4932426"/>
          </a:xfrm>
        </p:grpSpPr>
        <p:sp>
          <p:nvSpPr>
            <p:cNvPr id="15" name="Freeform 14"/>
            <p:cNvSpPr/>
            <p:nvPr/>
          </p:nvSpPr>
          <p:spPr>
            <a:xfrm>
              <a:off x="6528125" y="2109632"/>
              <a:ext cx="1583430" cy="1424862"/>
            </a:xfrm>
            <a:custGeom>
              <a:avLst/>
              <a:gdLst>
                <a:gd name="connsiteX0" fmla="*/ 0 w 1532998"/>
                <a:gd name="connsiteY0" fmla="*/ 766499 h 1532998"/>
                <a:gd name="connsiteX1" fmla="*/ 766499 w 1532998"/>
                <a:gd name="connsiteY1" fmla="*/ 0 h 1532998"/>
                <a:gd name="connsiteX2" fmla="*/ 1532998 w 1532998"/>
                <a:gd name="connsiteY2" fmla="*/ 766499 h 1532998"/>
                <a:gd name="connsiteX3" fmla="*/ 766499 w 1532998"/>
                <a:gd name="connsiteY3" fmla="*/ 1532998 h 1532998"/>
                <a:gd name="connsiteX4" fmla="*/ 0 w 1532998"/>
                <a:gd name="connsiteY4" fmla="*/ 766499 h 1532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2998" h="1532998">
                  <a:moveTo>
                    <a:pt x="0" y="766499"/>
                  </a:moveTo>
                  <a:cubicBezTo>
                    <a:pt x="0" y="343173"/>
                    <a:pt x="343173" y="0"/>
                    <a:pt x="766499" y="0"/>
                  </a:cubicBezTo>
                  <a:cubicBezTo>
                    <a:pt x="1189825" y="0"/>
                    <a:pt x="1532998" y="343173"/>
                    <a:pt x="1532998" y="766499"/>
                  </a:cubicBezTo>
                  <a:cubicBezTo>
                    <a:pt x="1532998" y="1189825"/>
                    <a:pt x="1189825" y="1532998"/>
                    <a:pt x="766499" y="1532998"/>
                  </a:cubicBezTo>
                  <a:cubicBezTo>
                    <a:pt x="343173" y="1532998"/>
                    <a:pt x="0" y="1189825"/>
                    <a:pt x="0" y="766499"/>
                  </a:cubicBezTo>
                  <a:close/>
                </a:path>
              </a:pathLst>
            </a:custGeom>
            <a:solidFill>
              <a:srgbClr val="7030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2122" tIns="232122" rIns="232122" bIns="232122" numCol="1" spcCol="1270" anchor="ctr" anchorCtr="0">
              <a:noAutofit/>
            </a:bodyPr>
            <a:lstStyle/>
            <a:p>
              <a:pPr lvl="0" algn="ctr" defTabSz="533400">
                <a:lnSpc>
                  <a:spcPct val="90000"/>
                </a:lnSpc>
                <a:spcBef>
                  <a:spcPct val="0"/>
                </a:spcBef>
                <a:spcAft>
                  <a:spcPct val="35000"/>
                </a:spcAft>
              </a:pPr>
              <a:r>
                <a:rPr lang="en-US" sz="1400" b="1" kern="1200" dirty="0" smtClean="0">
                  <a:latin typeface="FuturaBook" panose="00000400000000000000" pitchFamily="2" charset="0"/>
                </a:rPr>
                <a:t>Community and </a:t>
              </a:r>
              <a:r>
                <a:rPr lang="en-US" sz="1400" b="1" dirty="0">
                  <a:latin typeface="FuturaBook" panose="00000400000000000000" pitchFamily="2" charset="0"/>
                </a:rPr>
                <a:t>P</a:t>
              </a:r>
              <a:r>
                <a:rPr lang="en-US" sz="1400" b="1" kern="1200" dirty="0" smtClean="0">
                  <a:latin typeface="FuturaBook" panose="00000400000000000000" pitchFamily="2" charset="0"/>
                </a:rPr>
                <a:t>roperty </a:t>
              </a:r>
              <a:r>
                <a:rPr lang="en-US" sz="1400" b="1" dirty="0">
                  <a:latin typeface="FuturaBook" panose="00000400000000000000" pitchFamily="2" charset="0"/>
                </a:rPr>
                <a:t>O</a:t>
              </a:r>
              <a:r>
                <a:rPr lang="en-US" sz="1400" b="1" kern="1200" dirty="0" smtClean="0">
                  <a:latin typeface="FuturaBook" panose="00000400000000000000" pitchFamily="2" charset="0"/>
                </a:rPr>
                <a:t>wners</a:t>
              </a:r>
              <a:endParaRPr lang="en-US" sz="1400" b="1" kern="1200" dirty="0">
                <a:latin typeface="FuturaBook" panose="00000400000000000000" pitchFamily="2" charset="0"/>
              </a:endParaRPr>
            </a:p>
          </p:txBody>
        </p:sp>
        <p:sp>
          <p:nvSpPr>
            <p:cNvPr id="16" name="Freeform 15"/>
            <p:cNvSpPr/>
            <p:nvPr/>
          </p:nvSpPr>
          <p:spPr>
            <a:xfrm>
              <a:off x="8479345" y="2132228"/>
              <a:ext cx="2860727" cy="1532998"/>
            </a:xfrm>
            <a:custGeom>
              <a:avLst/>
              <a:gdLst>
                <a:gd name="connsiteX0" fmla="*/ 0 w 2299497"/>
                <a:gd name="connsiteY0" fmla="*/ 0 h 1532998"/>
                <a:gd name="connsiteX1" fmla="*/ 2299497 w 2299497"/>
                <a:gd name="connsiteY1" fmla="*/ 0 h 1532998"/>
                <a:gd name="connsiteX2" fmla="*/ 2299497 w 2299497"/>
                <a:gd name="connsiteY2" fmla="*/ 1532998 h 1532998"/>
                <a:gd name="connsiteX3" fmla="*/ 0 w 2299497"/>
                <a:gd name="connsiteY3" fmla="*/ 1532998 h 1532998"/>
                <a:gd name="connsiteX4" fmla="*/ 0 w 2299497"/>
                <a:gd name="connsiteY4" fmla="*/ 0 h 1532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497" h="1532998">
                  <a:moveTo>
                    <a:pt x="0" y="0"/>
                  </a:moveTo>
                  <a:lnTo>
                    <a:pt x="2299497" y="0"/>
                  </a:lnTo>
                  <a:lnTo>
                    <a:pt x="2299497" y="1532998"/>
                  </a:lnTo>
                  <a:lnTo>
                    <a:pt x="0" y="15329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85750" lvl="1" indent="-285750" algn="l" defTabSz="533400">
                <a:lnSpc>
                  <a:spcPct val="90000"/>
                </a:lnSpc>
                <a:spcBef>
                  <a:spcPct val="0"/>
                </a:spcBef>
                <a:buFont typeface="Courier New" panose="02070309020205020404" pitchFamily="49" charset="0"/>
                <a:buChar char="o"/>
              </a:pPr>
              <a:r>
                <a:rPr lang="en-US" sz="1400" kern="1200" dirty="0" smtClean="0">
                  <a:latin typeface="FuturaBook" pitchFamily="2" charset="0"/>
                </a:rPr>
                <a:t>Held 2 virtual live discussions session </a:t>
              </a:r>
              <a:r>
                <a:rPr lang="en-US" sz="1400" kern="1200" dirty="0" smtClean="0">
                  <a:solidFill>
                    <a:schemeClr val="tx1"/>
                  </a:solidFill>
                  <a:latin typeface="FuturaBook" pitchFamily="2" charset="0"/>
                </a:rPr>
                <a:t>in May and November last year, reaching more than 1000 participants per each event</a:t>
              </a:r>
              <a:endParaRPr lang="en-US" sz="1400" kern="1200" dirty="0">
                <a:solidFill>
                  <a:schemeClr val="tx1"/>
                </a:solidFill>
                <a:latin typeface="FuturaBook" panose="00000400000000000000" pitchFamily="2" charset="0"/>
              </a:endParaRPr>
            </a:p>
            <a:p>
              <a:pPr marL="285750" lvl="1" indent="-285750" algn="l" defTabSz="533400">
                <a:lnSpc>
                  <a:spcPct val="90000"/>
                </a:lnSpc>
                <a:spcBef>
                  <a:spcPct val="0"/>
                </a:spcBef>
                <a:buFont typeface="Courier New" panose="02070309020205020404" pitchFamily="49" charset="0"/>
                <a:buChar char="o"/>
              </a:pPr>
              <a:r>
                <a:rPr lang="en-US" sz="1400" kern="1200" dirty="0" smtClean="0">
                  <a:latin typeface="FuturaBook" pitchFamily="2" charset="0"/>
                </a:rPr>
                <a:t>Launched a virtual open house </a:t>
              </a:r>
              <a:endParaRPr lang="en-US" sz="1400" kern="1200" dirty="0">
                <a:latin typeface="FuturaBook" panose="00000400000000000000" pitchFamily="2" charset="0"/>
              </a:endParaRPr>
            </a:p>
            <a:p>
              <a:pPr marL="285750" lvl="1" indent="-285750" algn="l" defTabSz="533400">
                <a:lnSpc>
                  <a:spcPct val="90000"/>
                </a:lnSpc>
                <a:spcBef>
                  <a:spcPct val="0"/>
                </a:spcBef>
                <a:buFont typeface="Courier New" panose="02070309020205020404" pitchFamily="49" charset="0"/>
                <a:buChar char="o"/>
              </a:pPr>
              <a:r>
                <a:rPr lang="en-US" sz="1400" kern="1200" dirty="0" smtClean="0">
                  <a:solidFill>
                    <a:schemeClr val="tx1"/>
                  </a:solidFill>
                  <a:latin typeface="FuturaBook" pitchFamily="2" charset="0"/>
                </a:rPr>
                <a:t>Corresponded and/or met with more than 100 </a:t>
              </a:r>
              <a:r>
                <a:rPr lang="en-US" sz="1400" kern="1200" dirty="0" smtClean="0">
                  <a:latin typeface="FuturaBook" pitchFamily="2" charset="0"/>
                </a:rPr>
                <a:t>community members</a:t>
              </a:r>
              <a:endParaRPr lang="en-US" sz="1400" kern="1200" dirty="0">
                <a:latin typeface="FuturaBook" panose="00000400000000000000" pitchFamily="2" charset="0"/>
              </a:endParaRPr>
            </a:p>
          </p:txBody>
        </p:sp>
        <p:sp>
          <p:nvSpPr>
            <p:cNvPr id="17" name="Freeform 16"/>
            <p:cNvSpPr/>
            <p:nvPr/>
          </p:nvSpPr>
          <p:spPr>
            <a:xfrm>
              <a:off x="6528125" y="3665226"/>
              <a:ext cx="1583430" cy="1424862"/>
            </a:xfrm>
            <a:custGeom>
              <a:avLst/>
              <a:gdLst>
                <a:gd name="connsiteX0" fmla="*/ 0 w 1532998"/>
                <a:gd name="connsiteY0" fmla="*/ 766499 h 1532998"/>
                <a:gd name="connsiteX1" fmla="*/ 766499 w 1532998"/>
                <a:gd name="connsiteY1" fmla="*/ 0 h 1532998"/>
                <a:gd name="connsiteX2" fmla="*/ 1532998 w 1532998"/>
                <a:gd name="connsiteY2" fmla="*/ 766499 h 1532998"/>
                <a:gd name="connsiteX3" fmla="*/ 766499 w 1532998"/>
                <a:gd name="connsiteY3" fmla="*/ 1532998 h 1532998"/>
                <a:gd name="connsiteX4" fmla="*/ 0 w 1532998"/>
                <a:gd name="connsiteY4" fmla="*/ 766499 h 1532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2998" h="1532998">
                  <a:moveTo>
                    <a:pt x="0" y="766499"/>
                  </a:moveTo>
                  <a:cubicBezTo>
                    <a:pt x="0" y="343173"/>
                    <a:pt x="343173" y="0"/>
                    <a:pt x="766499" y="0"/>
                  </a:cubicBezTo>
                  <a:cubicBezTo>
                    <a:pt x="1189825" y="0"/>
                    <a:pt x="1532998" y="343173"/>
                    <a:pt x="1532998" y="766499"/>
                  </a:cubicBezTo>
                  <a:cubicBezTo>
                    <a:pt x="1532998" y="1189825"/>
                    <a:pt x="1189825" y="1532998"/>
                    <a:pt x="766499" y="1532998"/>
                  </a:cubicBezTo>
                  <a:cubicBezTo>
                    <a:pt x="343173" y="1532998"/>
                    <a:pt x="0" y="1189825"/>
                    <a:pt x="0" y="766499"/>
                  </a:cubicBez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2122" tIns="232122" rIns="232122" bIns="232122" numCol="1" spcCol="1270" anchor="ctr" anchorCtr="0">
              <a:noAutofit/>
            </a:bodyPr>
            <a:lstStyle/>
            <a:p>
              <a:pPr lvl="0" algn="ctr" defTabSz="533400">
                <a:lnSpc>
                  <a:spcPct val="90000"/>
                </a:lnSpc>
                <a:spcBef>
                  <a:spcPct val="0"/>
                </a:spcBef>
                <a:spcAft>
                  <a:spcPct val="35000"/>
                </a:spcAft>
              </a:pPr>
              <a:r>
                <a:rPr lang="en-US" sz="1400" b="1" kern="1200" dirty="0" smtClean="0">
                  <a:latin typeface="FuturaBook" panose="00000400000000000000" pitchFamily="2" charset="0"/>
                </a:rPr>
                <a:t>Technical Stakeholders</a:t>
              </a:r>
              <a:endParaRPr lang="en-US" sz="1400" b="1" kern="1200" dirty="0">
                <a:latin typeface="FuturaBook" panose="00000400000000000000" pitchFamily="2" charset="0"/>
              </a:endParaRPr>
            </a:p>
          </p:txBody>
        </p:sp>
        <p:sp>
          <p:nvSpPr>
            <p:cNvPr id="18" name="Freeform 17"/>
            <p:cNvSpPr/>
            <p:nvPr/>
          </p:nvSpPr>
          <p:spPr>
            <a:xfrm>
              <a:off x="8479345" y="3976062"/>
              <a:ext cx="2789522" cy="1532998"/>
            </a:xfrm>
            <a:custGeom>
              <a:avLst/>
              <a:gdLst>
                <a:gd name="connsiteX0" fmla="*/ 0 w 2299497"/>
                <a:gd name="connsiteY0" fmla="*/ 0 h 1532998"/>
                <a:gd name="connsiteX1" fmla="*/ 2299497 w 2299497"/>
                <a:gd name="connsiteY1" fmla="*/ 0 h 1532998"/>
                <a:gd name="connsiteX2" fmla="*/ 2299497 w 2299497"/>
                <a:gd name="connsiteY2" fmla="*/ 1532998 h 1532998"/>
                <a:gd name="connsiteX3" fmla="*/ 0 w 2299497"/>
                <a:gd name="connsiteY3" fmla="*/ 1532998 h 1532998"/>
                <a:gd name="connsiteX4" fmla="*/ 0 w 2299497"/>
                <a:gd name="connsiteY4" fmla="*/ 0 h 1532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497" h="1532998">
                  <a:moveTo>
                    <a:pt x="0" y="0"/>
                  </a:moveTo>
                  <a:lnTo>
                    <a:pt x="2299497" y="0"/>
                  </a:lnTo>
                  <a:lnTo>
                    <a:pt x="2299497" y="1532998"/>
                  </a:lnTo>
                  <a:lnTo>
                    <a:pt x="0" y="15329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85750" lvl="1" indent="-285750" defTabSz="533400">
                <a:lnSpc>
                  <a:spcPct val="90000"/>
                </a:lnSpc>
                <a:spcBef>
                  <a:spcPct val="0"/>
                </a:spcBef>
                <a:buFont typeface="Courier New" panose="02070309020205020404" pitchFamily="49" charset="0"/>
                <a:buChar char="o"/>
              </a:pPr>
              <a:r>
                <a:rPr lang="en-US" sz="1400" dirty="0">
                  <a:latin typeface="FuturaBook" panose="00000400000000000000" pitchFamily="2" charset="0"/>
                </a:rPr>
                <a:t> Held 2 Technical Advisory Committee virtual workshops and organized ongoing conversations with agencies, municipal staff, industry and other technical stakeholders </a:t>
              </a:r>
            </a:p>
          </p:txBody>
        </p:sp>
        <p:sp>
          <p:nvSpPr>
            <p:cNvPr id="19" name="Freeform 18"/>
            <p:cNvSpPr/>
            <p:nvPr/>
          </p:nvSpPr>
          <p:spPr>
            <a:xfrm>
              <a:off x="6550570" y="5267868"/>
              <a:ext cx="1584450" cy="1427315"/>
            </a:xfrm>
            <a:custGeom>
              <a:avLst/>
              <a:gdLst>
                <a:gd name="connsiteX0" fmla="*/ 0 w 1532998"/>
                <a:gd name="connsiteY0" fmla="*/ 766499 h 1532998"/>
                <a:gd name="connsiteX1" fmla="*/ 766499 w 1532998"/>
                <a:gd name="connsiteY1" fmla="*/ 0 h 1532998"/>
                <a:gd name="connsiteX2" fmla="*/ 1532998 w 1532998"/>
                <a:gd name="connsiteY2" fmla="*/ 766499 h 1532998"/>
                <a:gd name="connsiteX3" fmla="*/ 766499 w 1532998"/>
                <a:gd name="connsiteY3" fmla="*/ 1532998 h 1532998"/>
                <a:gd name="connsiteX4" fmla="*/ 0 w 1532998"/>
                <a:gd name="connsiteY4" fmla="*/ 766499 h 1532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2998" h="1532998">
                  <a:moveTo>
                    <a:pt x="0" y="766499"/>
                  </a:moveTo>
                  <a:cubicBezTo>
                    <a:pt x="0" y="343173"/>
                    <a:pt x="343173" y="0"/>
                    <a:pt x="766499" y="0"/>
                  </a:cubicBezTo>
                  <a:cubicBezTo>
                    <a:pt x="1189825" y="0"/>
                    <a:pt x="1532998" y="343173"/>
                    <a:pt x="1532998" y="766499"/>
                  </a:cubicBezTo>
                  <a:cubicBezTo>
                    <a:pt x="1532998" y="1189825"/>
                    <a:pt x="1189825" y="1532998"/>
                    <a:pt x="766499" y="1532998"/>
                  </a:cubicBezTo>
                  <a:cubicBezTo>
                    <a:pt x="343173" y="1532998"/>
                    <a:pt x="0" y="1189825"/>
                    <a:pt x="0" y="766499"/>
                  </a:cubicBezTo>
                  <a:close/>
                </a:path>
              </a:pathLst>
            </a:custGeom>
            <a:solidFill>
              <a:srgbClr val="65794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2122" tIns="232122" rIns="232122" bIns="232122" numCol="1" spcCol="1270" anchor="ctr" anchorCtr="0">
              <a:noAutofit/>
            </a:bodyPr>
            <a:lstStyle/>
            <a:p>
              <a:pPr lvl="0" algn="ctr" defTabSz="533400">
                <a:lnSpc>
                  <a:spcPct val="90000"/>
                </a:lnSpc>
                <a:spcBef>
                  <a:spcPct val="0"/>
                </a:spcBef>
                <a:spcAft>
                  <a:spcPct val="35000"/>
                </a:spcAft>
              </a:pPr>
              <a:r>
                <a:rPr lang="en-US" sz="1200" b="1" kern="1200" dirty="0" smtClean="0">
                  <a:latin typeface="FuturaBook" panose="00000400000000000000" pitchFamily="2" charset="0"/>
                </a:rPr>
                <a:t>First Nations and Haudenosaunee </a:t>
              </a:r>
              <a:endParaRPr lang="en-US" sz="1200" b="1" kern="1200" dirty="0">
                <a:latin typeface="FuturaBook" panose="00000400000000000000" pitchFamily="2" charset="0"/>
              </a:endParaRPr>
            </a:p>
          </p:txBody>
        </p:sp>
        <p:sp>
          <p:nvSpPr>
            <p:cNvPr id="20" name="Freeform 19"/>
            <p:cNvSpPr/>
            <p:nvPr/>
          </p:nvSpPr>
          <p:spPr>
            <a:xfrm>
              <a:off x="8479345" y="5509060"/>
              <a:ext cx="2766057" cy="1532998"/>
            </a:xfrm>
            <a:custGeom>
              <a:avLst/>
              <a:gdLst>
                <a:gd name="connsiteX0" fmla="*/ 0 w 2299497"/>
                <a:gd name="connsiteY0" fmla="*/ 0 h 1532998"/>
                <a:gd name="connsiteX1" fmla="*/ 2299497 w 2299497"/>
                <a:gd name="connsiteY1" fmla="*/ 0 h 1532998"/>
                <a:gd name="connsiteX2" fmla="*/ 2299497 w 2299497"/>
                <a:gd name="connsiteY2" fmla="*/ 1532998 h 1532998"/>
                <a:gd name="connsiteX3" fmla="*/ 0 w 2299497"/>
                <a:gd name="connsiteY3" fmla="*/ 1532998 h 1532998"/>
                <a:gd name="connsiteX4" fmla="*/ 0 w 2299497"/>
                <a:gd name="connsiteY4" fmla="*/ 0 h 1532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497" h="1532998">
                  <a:moveTo>
                    <a:pt x="0" y="0"/>
                  </a:moveTo>
                  <a:lnTo>
                    <a:pt x="2299497" y="0"/>
                  </a:lnTo>
                  <a:lnTo>
                    <a:pt x="2299497" y="1532998"/>
                  </a:lnTo>
                  <a:lnTo>
                    <a:pt x="0" y="15329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85750" lvl="1" indent="-285750" defTabSz="533400">
                <a:lnSpc>
                  <a:spcPct val="90000"/>
                </a:lnSpc>
                <a:spcBef>
                  <a:spcPct val="0"/>
                </a:spcBef>
                <a:buFont typeface="Courier New" panose="02070309020205020404" pitchFamily="49" charset="0"/>
                <a:buChar char="o"/>
              </a:pPr>
              <a:r>
                <a:rPr lang="en-US" sz="1400" dirty="0">
                  <a:latin typeface="FuturaBook" panose="00000400000000000000" pitchFamily="2" charset="0"/>
                </a:rPr>
                <a:t>Hosted virtual live discussions and route evaluation workshops</a:t>
              </a:r>
            </a:p>
            <a:p>
              <a:pPr marL="285750" lvl="1" indent="-285750" defTabSz="533400">
                <a:lnSpc>
                  <a:spcPct val="90000"/>
                </a:lnSpc>
                <a:spcBef>
                  <a:spcPct val="0"/>
                </a:spcBef>
                <a:buFont typeface="Courier New" panose="02070309020205020404" pitchFamily="49" charset="0"/>
                <a:buChar char="o"/>
              </a:pPr>
              <a:r>
                <a:rPr lang="en-US" sz="1400" dirty="0" smtClean="0">
                  <a:latin typeface="FuturaBook" panose="00000400000000000000" pitchFamily="2" charset="0"/>
                </a:rPr>
                <a:t>Organized </a:t>
              </a:r>
              <a:r>
                <a:rPr lang="en-US" sz="1400" dirty="0">
                  <a:latin typeface="FuturaBook" panose="00000400000000000000" pitchFamily="2" charset="0"/>
                </a:rPr>
                <a:t>opportunities to review natural environment information</a:t>
              </a:r>
            </a:p>
            <a:p>
              <a:pPr marL="114300" lvl="1" indent="-114300" algn="l" defTabSz="533400">
                <a:lnSpc>
                  <a:spcPct val="90000"/>
                </a:lnSpc>
                <a:spcBef>
                  <a:spcPct val="0"/>
                </a:spcBef>
                <a:spcAft>
                  <a:spcPct val="15000"/>
                </a:spcAft>
                <a:buChar char="••"/>
              </a:pPr>
              <a:endParaRPr lang="en-US" sz="1200" kern="1200" dirty="0"/>
            </a:p>
          </p:txBody>
        </p:sp>
      </p:grpSp>
      <p:sp>
        <p:nvSpPr>
          <p:cNvPr id="7" name="TextBox 6"/>
          <p:cNvSpPr txBox="1"/>
          <p:nvPr/>
        </p:nvSpPr>
        <p:spPr>
          <a:xfrm>
            <a:off x="6361056" y="1423924"/>
            <a:ext cx="2741730" cy="646331"/>
          </a:xfrm>
          <a:prstGeom prst="rect">
            <a:avLst/>
          </a:prstGeom>
          <a:noFill/>
        </p:spPr>
        <p:txBody>
          <a:bodyPr wrap="square" rtlCol="0">
            <a:spAutoFit/>
          </a:bodyPr>
          <a:lstStyle/>
          <a:p>
            <a:r>
              <a:rPr lang="en-US" b="1" dirty="0" smtClean="0">
                <a:solidFill>
                  <a:srgbClr val="FFC000"/>
                </a:solidFill>
                <a:latin typeface="FuturaBook" pitchFamily="2" charset="0"/>
              </a:rPr>
              <a:t>KEY ENGAGEMENT ACTIVITIES:</a:t>
            </a:r>
            <a:endParaRPr lang="en-US" dirty="0">
              <a:solidFill>
                <a:srgbClr val="FFC000"/>
              </a:solidFill>
            </a:endParaRPr>
          </a:p>
        </p:txBody>
      </p:sp>
      <p:sp>
        <p:nvSpPr>
          <p:cNvPr id="13" name="Slide Number Placeholder 3">
            <a:extLst>
              <a:ext uri="{FF2B5EF4-FFF2-40B4-BE49-F238E27FC236}">
                <a16:creationId xmlns:a16="http://schemas.microsoft.com/office/drawing/2014/main" id="{661BBA67-AEC0-A241-A625-42E5F5FDC7BD}"/>
              </a:ext>
            </a:extLst>
          </p:cNvPr>
          <p:cNvSpPr txBox="1">
            <a:spLocks/>
          </p:cNvSpPr>
          <p:nvPr/>
        </p:nvSpPr>
        <p:spPr>
          <a:xfrm>
            <a:off x="11599633" y="6398385"/>
            <a:ext cx="451195" cy="262299"/>
          </a:xfrm>
          <a:prstGeom prst="rect">
            <a:avLst/>
          </a:prstGeom>
        </p:spPr>
        <p:txBody>
          <a:bodyPr/>
          <a:lstStyle>
            <a:defPPr>
              <a:defRPr lang="en-US"/>
            </a:defPPr>
            <a:lvl1pPr marL="0" algn="l" defTabSz="914400" rtl="0" eaLnBrk="1" latinLnBrk="0" hangingPunct="1">
              <a:defRPr sz="1800" kern="1200">
                <a:solidFill>
                  <a:schemeClr val="tx1">
                    <a:lumMod val="65000"/>
                    <a:lumOff val="35000"/>
                  </a:schemeClr>
                </a:solidFill>
                <a:latin typeface="Futura PT Book" panose="020B05020202040203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t>10</a:t>
            </a:r>
            <a:endParaRPr lang="en-US" sz="1400" b="1" dirty="0"/>
          </a:p>
        </p:txBody>
      </p:sp>
    </p:spTree>
    <p:extLst>
      <p:ext uri="{BB962C8B-B14F-4D97-AF65-F5344CB8AC3E}">
        <p14:creationId xmlns:p14="http://schemas.microsoft.com/office/powerpoint/2010/main" val="41326884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96CF807-5378-D548-9389-24B00C0A60EC}"/>
              </a:ext>
            </a:extLst>
          </p:cNvPr>
          <p:cNvSpPr txBox="1">
            <a:spLocks/>
          </p:cNvSpPr>
          <p:nvPr/>
        </p:nvSpPr>
        <p:spPr>
          <a:xfrm>
            <a:off x="776923" y="379619"/>
            <a:ext cx="7885689" cy="13442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4000" b="1" dirty="0" smtClean="0">
                <a:latin typeface="FuturaBook" pitchFamily="2" charset="0"/>
              </a:rPr>
              <a:t>SUMMARY OF EVALUATION</a:t>
            </a:r>
            <a:endParaRPr lang="en-US" sz="4000" b="1" dirty="0">
              <a:latin typeface="FuturaBook" pitchFamily="2"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2248" y="2169356"/>
            <a:ext cx="2622982" cy="3323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45" name="Table 144"/>
          <p:cNvGraphicFramePr>
            <a:graphicFrameLocks noGrp="1"/>
          </p:cNvGraphicFramePr>
          <p:nvPr>
            <p:extLst/>
          </p:nvPr>
        </p:nvGraphicFramePr>
        <p:xfrm>
          <a:off x="568643" y="1986476"/>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en-CA" dirty="0"/>
                    </a:p>
                  </a:txBody>
                  <a:tcP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36" name="Slide Number Placeholder 3">
            <a:extLst>
              <a:ext uri="{FF2B5EF4-FFF2-40B4-BE49-F238E27FC236}">
                <a16:creationId xmlns:a16="http://schemas.microsoft.com/office/drawing/2014/main" id="{661BBA67-AEC0-A241-A625-42E5F5FDC7BD}"/>
              </a:ext>
            </a:extLst>
          </p:cNvPr>
          <p:cNvSpPr txBox="1">
            <a:spLocks/>
          </p:cNvSpPr>
          <p:nvPr/>
        </p:nvSpPr>
        <p:spPr>
          <a:xfrm>
            <a:off x="11599633" y="6398385"/>
            <a:ext cx="451195" cy="262299"/>
          </a:xfrm>
          <a:prstGeom prst="rect">
            <a:avLst/>
          </a:prstGeom>
        </p:spPr>
        <p:txBody>
          <a:bodyPr/>
          <a:lstStyle>
            <a:defPPr>
              <a:defRPr lang="en-US"/>
            </a:defPPr>
            <a:lvl1pPr marL="0" algn="l" defTabSz="914400" rtl="0" eaLnBrk="1" latinLnBrk="0" hangingPunct="1">
              <a:defRPr sz="1800" kern="1200">
                <a:solidFill>
                  <a:schemeClr val="tx1">
                    <a:lumMod val="65000"/>
                    <a:lumOff val="35000"/>
                  </a:schemeClr>
                </a:solidFill>
                <a:latin typeface="Futura PT Book" panose="020B05020202040203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t>11</a:t>
            </a:r>
            <a:endParaRPr lang="en-US" sz="1400" b="1"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87" t="2920" r="24435" b="17159"/>
          <a:stretch/>
        </p:blipFill>
        <p:spPr>
          <a:xfrm>
            <a:off x="396508" y="1151037"/>
            <a:ext cx="8646517" cy="5156863"/>
          </a:xfrm>
          <a:prstGeom prst="rect">
            <a:avLst/>
          </a:prstGeom>
        </p:spPr>
      </p:pic>
    </p:spTree>
    <p:extLst>
      <p:ext uri="{BB962C8B-B14F-4D97-AF65-F5344CB8AC3E}">
        <p14:creationId xmlns:p14="http://schemas.microsoft.com/office/powerpoint/2010/main" val="677853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1F0B716-61D5-014A-A40C-50C672CA3C39}"/>
              </a:ext>
            </a:extLst>
          </p:cNvPr>
          <p:cNvSpPr txBox="1">
            <a:spLocks/>
          </p:cNvSpPr>
          <p:nvPr/>
        </p:nvSpPr>
        <p:spPr>
          <a:xfrm>
            <a:off x="530637" y="131998"/>
            <a:ext cx="8447800" cy="8223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4400" b="1" dirty="0" smtClean="0">
                <a:latin typeface="FuturaBook" pitchFamily="2" charset="0"/>
              </a:rPr>
              <a:t>PREFERRED ALTERNATIVE 2A</a:t>
            </a:r>
          </a:p>
        </p:txBody>
      </p:sp>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3914" y="2996431"/>
            <a:ext cx="1870338" cy="715430"/>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06505" y="3013524"/>
            <a:ext cx="2440851" cy="664989"/>
          </a:xfrm>
          <a:prstGeom prst="rect">
            <a:avLst/>
          </a:prstGeom>
        </p:spPr>
      </p:pic>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52074" y="3035435"/>
            <a:ext cx="2231136" cy="666187"/>
          </a:xfrm>
          <a:prstGeom prst="rect">
            <a:avLst/>
          </a:prstGeom>
        </p:spPr>
      </p:pic>
      <p:sp>
        <p:nvSpPr>
          <p:cNvPr id="13" name="TextBox 12"/>
          <p:cNvSpPr txBox="1"/>
          <p:nvPr/>
        </p:nvSpPr>
        <p:spPr>
          <a:xfrm>
            <a:off x="136415" y="3882743"/>
            <a:ext cx="2905337" cy="2123658"/>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CA" sz="1600" dirty="0" smtClean="0">
                <a:latin typeface="FuturaBook" panose="00000400000000000000" pitchFamily="2" charset="0"/>
              </a:rPr>
              <a:t>Effects the fewest aquatic resource areas</a:t>
            </a:r>
          </a:p>
          <a:p>
            <a:pPr marL="285750" indent="-285750">
              <a:spcBef>
                <a:spcPts val="600"/>
              </a:spcBef>
              <a:spcAft>
                <a:spcPts val="600"/>
              </a:spcAft>
              <a:buFont typeface="Arial" panose="020B0604020202020204" pitchFamily="34" charset="0"/>
              <a:buChar char="•"/>
            </a:pPr>
            <a:r>
              <a:rPr lang="en-CA" sz="1600" dirty="0" smtClean="0">
                <a:latin typeface="FuturaBook" panose="00000400000000000000" pitchFamily="2" charset="0"/>
              </a:rPr>
              <a:t>Crosses a low amount of incompatible vegetation</a:t>
            </a:r>
          </a:p>
          <a:p>
            <a:pPr marL="285750" indent="-285750">
              <a:spcBef>
                <a:spcPts val="600"/>
              </a:spcBef>
              <a:spcAft>
                <a:spcPts val="600"/>
              </a:spcAft>
              <a:buFont typeface="Arial" panose="020B0604020202020204" pitchFamily="34" charset="0"/>
              <a:buChar char="•"/>
            </a:pPr>
            <a:r>
              <a:rPr lang="en-CA" sz="1600" dirty="0" smtClean="0">
                <a:latin typeface="FuturaBook" panose="00000400000000000000" pitchFamily="2" charset="0"/>
              </a:rPr>
              <a:t>Has </a:t>
            </a:r>
            <a:r>
              <a:rPr lang="en-CA" sz="1600" dirty="0">
                <a:latin typeface="FuturaBook" panose="00000400000000000000" pitchFamily="2" charset="0"/>
              </a:rPr>
              <a:t>l</a:t>
            </a:r>
            <a:r>
              <a:rPr lang="en-CA" sz="1600" dirty="0" smtClean="0">
                <a:latin typeface="FuturaBook" panose="00000400000000000000" pitchFamily="2" charset="0"/>
              </a:rPr>
              <a:t>ow overall impacts to potential species-at-risk habitat</a:t>
            </a:r>
            <a:endParaRPr lang="en-CA" sz="1600" dirty="0">
              <a:latin typeface="FuturaBook" panose="00000400000000000000" pitchFamily="2" charset="0"/>
            </a:endParaRPr>
          </a:p>
        </p:txBody>
      </p:sp>
      <p:sp>
        <p:nvSpPr>
          <p:cNvPr id="14" name="TextBox 13"/>
          <p:cNvSpPr txBox="1"/>
          <p:nvPr/>
        </p:nvSpPr>
        <p:spPr>
          <a:xfrm>
            <a:off x="3054140" y="3829131"/>
            <a:ext cx="2945580" cy="2431435"/>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CA" sz="1600" dirty="0" smtClean="0">
                <a:latin typeface="FuturaBook" panose="00000400000000000000" pitchFamily="2" charset="0"/>
              </a:rPr>
              <a:t>Minimizes effects to agricultural operations</a:t>
            </a:r>
          </a:p>
          <a:p>
            <a:pPr marL="285750" indent="-285750">
              <a:spcBef>
                <a:spcPts val="600"/>
              </a:spcBef>
              <a:spcAft>
                <a:spcPts val="600"/>
              </a:spcAft>
              <a:buFont typeface="Arial" panose="020B0604020202020204" pitchFamily="34" charset="0"/>
              <a:buChar char="•"/>
            </a:pPr>
            <a:r>
              <a:rPr lang="en-CA" sz="1600" dirty="0" smtClean="0">
                <a:latin typeface="FuturaBook" panose="00000400000000000000" pitchFamily="2" charset="0"/>
              </a:rPr>
              <a:t>Crosses few features associated with Archaeological potential</a:t>
            </a:r>
          </a:p>
          <a:p>
            <a:pPr marL="285750" indent="-285750">
              <a:spcBef>
                <a:spcPts val="600"/>
              </a:spcBef>
              <a:spcAft>
                <a:spcPts val="600"/>
              </a:spcAft>
              <a:buFont typeface="Arial" panose="020B0604020202020204" pitchFamily="34" charset="0"/>
              <a:buChar char="•"/>
            </a:pPr>
            <a:r>
              <a:rPr lang="en-CA" sz="1600" dirty="0" smtClean="0">
                <a:latin typeface="FuturaBook" panose="00000400000000000000" pitchFamily="2" charset="0"/>
              </a:rPr>
              <a:t>Avoids a National Historic Site of Canada (NHSC)</a:t>
            </a:r>
          </a:p>
          <a:p>
            <a:pPr marL="285750" indent="-285750">
              <a:buFont typeface="Arial" panose="020B0604020202020204" pitchFamily="34" charset="0"/>
              <a:buChar char="•"/>
            </a:pPr>
            <a:endParaRPr lang="en-CA" sz="1500" dirty="0" smtClean="0">
              <a:solidFill>
                <a:srgbClr val="FF0000"/>
              </a:solidFill>
              <a:latin typeface="FuturaBook" panose="00000400000000000000" pitchFamily="2" charset="0"/>
            </a:endParaRPr>
          </a:p>
        </p:txBody>
      </p:sp>
      <p:sp>
        <p:nvSpPr>
          <p:cNvPr id="15" name="TextBox 14"/>
          <p:cNvSpPr txBox="1"/>
          <p:nvPr/>
        </p:nvSpPr>
        <p:spPr>
          <a:xfrm>
            <a:off x="6103257" y="3882743"/>
            <a:ext cx="3328771" cy="2862322"/>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CA" sz="1600" dirty="0" smtClean="0">
                <a:latin typeface="FuturaBook" panose="00000400000000000000" pitchFamily="2" charset="0"/>
              </a:rPr>
              <a:t>Maximizes the renewal of existing infrastructure by repurposing </a:t>
            </a:r>
            <a:r>
              <a:rPr lang="en-US" sz="1600" dirty="0" smtClean="0">
                <a:latin typeface="FuturaBook" panose="00000400000000000000" pitchFamily="2" charset="0"/>
              </a:rPr>
              <a:t>an idle transmission line corridor</a:t>
            </a:r>
            <a:endParaRPr lang="en-CA" sz="1600" dirty="0" smtClean="0">
              <a:latin typeface="FuturaBook" panose="00000400000000000000" pitchFamily="2" charset="0"/>
            </a:endParaRPr>
          </a:p>
          <a:p>
            <a:pPr marL="285750" indent="-285750">
              <a:spcBef>
                <a:spcPts val="600"/>
              </a:spcBef>
              <a:spcAft>
                <a:spcPts val="600"/>
              </a:spcAft>
              <a:buFont typeface="Arial" panose="020B0604020202020204" pitchFamily="34" charset="0"/>
              <a:buChar char="•"/>
            </a:pPr>
            <a:r>
              <a:rPr lang="en-CA" sz="1600" dirty="0" smtClean="0">
                <a:latin typeface="FuturaBook" panose="00000400000000000000" pitchFamily="2" charset="0"/>
              </a:rPr>
              <a:t>Crosses the fewest property parcels and farms </a:t>
            </a:r>
          </a:p>
          <a:p>
            <a:pPr marL="285750" indent="-285750">
              <a:spcBef>
                <a:spcPts val="600"/>
              </a:spcBef>
              <a:spcAft>
                <a:spcPts val="600"/>
              </a:spcAft>
              <a:buFont typeface="Arial" panose="020B0604020202020204" pitchFamily="34" charset="0"/>
              <a:buChar char="•"/>
            </a:pPr>
            <a:r>
              <a:rPr lang="en-CA" sz="1600" dirty="0" smtClean="0">
                <a:latin typeface="FuturaBook" panose="00000400000000000000" pitchFamily="2" charset="0"/>
              </a:rPr>
              <a:t>Follows additional linear infrastructure, such as the Highway 401 and other energized transmission lines</a:t>
            </a:r>
          </a:p>
        </p:txBody>
      </p:sp>
      <p:sp>
        <p:nvSpPr>
          <p:cNvPr id="18" name="TextBox 17"/>
          <p:cNvSpPr txBox="1"/>
          <p:nvPr/>
        </p:nvSpPr>
        <p:spPr>
          <a:xfrm>
            <a:off x="530637" y="1037694"/>
            <a:ext cx="10118313" cy="2031325"/>
          </a:xfrm>
          <a:prstGeom prst="rect">
            <a:avLst/>
          </a:prstGeom>
          <a:noFill/>
        </p:spPr>
        <p:txBody>
          <a:bodyPr wrap="square" rtlCol="0">
            <a:spAutoFit/>
          </a:bodyPr>
          <a:lstStyle/>
          <a:p>
            <a:r>
              <a:rPr lang="en-US" dirty="0" smtClean="0">
                <a:latin typeface="FuturaBook" panose="00000400000000000000" pitchFamily="2" charset="0"/>
              </a:rPr>
              <a:t>Based on a year-long consultation and evaluation process, </a:t>
            </a:r>
            <a:r>
              <a:rPr lang="en-US" b="1" dirty="0">
                <a:latin typeface="FuturaBook" panose="00000400000000000000" pitchFamily="2" charset="0"/>
              </a:rPr>
              <a:t>Alternative 2A </a:t>
            </a:r>
            <a:r>
              <a:rPr lang="en-US" dirty="0">
                <a:latin typeface="FuturaBook" panose="00000400000000000000" pitchFamily="2" charset="0"/>
              </a:rPr>
              <a:t>has been selected as the preferred route. </a:t>
            </a:r>
            <a:r>
              <a:rPr lang="en-US" dirty="0" smtClean="0">
                <a:latin typeface="FuturaBook" panose="00000400000000000000" pitchFamily="2" charset="0"/>
              </a:rPr>
              <a:t>This </a:t>
            </a:r>
            <a:r>
              <a:rPr lang="en-US" dirty="0">
                <a:latin typeface="FuturaBook" panose="00000400000000000000" pitchFamily="2" charset="0"/>
              </a:rPr>
              <a:t>route </a:t>
            </a:r>
            <a:r>
              <a:rPr lang="en-US" dirty="0" smtClean="0">
                <a:latin typeface="FuturaBook" panose="00000400000000000000" pitchFamily="2" charset="0"/>
              </a:rPr>
              <a:t>allows </a:t>
            </a:r>
            <a:r>
              <a:rPr lang="en-US" dirty="0">
                <a:latin typeface="FuturaBook" panose="00000400000000000000" pitchFamily="2" charset="0"/>
              </a:rPr>
              <a:t>us to </a:t>
            </a:r>
            <a:r>
              <a:rPr lang="en-US" dirty="0" smtClean="0">
                <a:latin typeface="FuturaBook" panose="00000400000000000000" pitchFamily="2" charset="0"/>
              </a:rPr>
              <a:t>repurpose </a:t>
            </a:r>
            <a:r>
              <a:rPr lang="en-US" dirty="0">
                <a:latin typeface="FuturaBook" panose="00000400000000000000" pitchFamily="2" charset="0"/>
              </a:rPr>
              <a:t>approximately 16 </a:t>
            </a:r>
            <a:r>
              <a:rPr lang="en-US" dirty="0" smtClean="0">
                <a:latin typeface="FuturaBook" panose="00000400000000000000" pitchFamily="2" charset="0"/>
              </a:rPr>
              <a:t>kilometers – roughly 1/3</a:t>
            </a:r>
            <a:r>
              <a:rPr lang="en-US" baseline="30000" dirty="0" smtClean="0">
                <a:latin typeface="FuturaBook" panose="00000400000000000000" pitchFamily="2" charset="0"/>
              </a:rPr>
              <a:t>rd</a:t>
            </a:r>
            <a:r>
              <a:rPr lang="en-US" dirty="0" smtClean="0">
                <a:latin typeface="FuturaBook" panose="00000400000000000000" pitchFamily="2" charset="0"/>
              </a:rPr>
              <a:t> of the route length – of an </a:t>
            </a:r>
            <a:r>
              <a:rPr lang="en-US" dirty="0">
                <a:latin typeface="FuturaBook" panose="00000400000000000000" pitchFamily="2" charset="0"/>
              </a:rPr>
              <a:t>existing idle transmission corridor, minimizing effects to the natural and socio-economic environment, as it reduces the need for a new transmission </a:t>
            </a:r>
            <a:r>
              <a:rPr lang="en-US" dirty="0" smtClean="0">
                <a:latin typeface="FuturaBook" panose="00000400000000000000" pitchFamily="2" charset="0"/>
              </a:rPr>
              <a:t>right-of-way. </a:t>
            </a:r>
            <a:endParaRPr lang="en-US" dirty="0">
              <a:latin typeface="FuturaBook" panose="00000400000000000000" pitchFamily="2" charset="0"/>
            </a:endParaRPr>
          </a:p>
          <a:p>
            <a:endParaRPr lang="en-US" dirty="0" smtClean="0">
              <a:latin typeface="FuturaBook" panose="00000400000000000000" pitchFamily="2" charset="0"/>
            </a:endParaRPr>
          </a:p>
          <a:p>
            <a:r>
              <a:rPr lang="en-CA" dirty="0" smtClean="0">
                <a:latin typeface="FuturaBook" panose="00000400000000000000" pitchFamily="2" charset="0"/>
              </a:rPr>
              <a:t>Compared </a:t>
            </a:r>
            <a:r>
              <a:rPr lang="en-CA" dirty="0">
                <a:latin typeface="FuturaBook" panose="00000400000000000000" pitchFamily="2" charset="0"/>
              </a:rPr>
              <a:t>to other r</a:t>
            </a:r>
            <a:r>
              <a:rPr lang="en-CA" dirty="0" smtClean="0">
                <a:latin typeface="FuturaBook" panose="00000400000000000000" pitchFamily="2" charset="0"/>
              </a:rPr>
              <a:t>oute </a:t>
            </a:r>
            <a:r>
              <a:rPr lang="en-CA" dirty="0">
                <a:latin typeface="FuturaBook" panose="00000400000000000000" pitchFamily="2" charset="0"/>
              </a:rPr>
              <a:t>a</a:t>
            </a:r>
            <a:r>
              <a:rPr lang="en-CA" dirty="0" smtClean="0">
                <a:latin typeface="FuturaBook" panose="00000400000000000000" pitchFamily="2" charset="0"/>
              </a:rPr>
              <a:t>lternatives</a:t>
            </a:r>
            <a:r>
              <a:rPr lang="en-CA" dirty="0">
                <a:latin typeface="FuturaBook" panose="00000400000000000000" pitchFamily="2" charset="0"/>
              </a:rPr>
              <a:t>, </a:t>
            </a:r>
            <a:r>
              <a:rPr lang="en-CA" dirty="0" smtClean="0">
                <a:latin typeface="FuturaBook" panose="00000400000000000000" pitchFamily="2" charset="0"/>
              </a:rPr>
              <a:t>overall Alternative </a:t>
            </a:r>
            <a:r>
              <a:rPr lang="en-CA" dirty="0">
                <a:latin typeface="FuturaBook" panose="00000400000000000000" pitchFamily="2" charset="0"/>
              </a:rPr>
              <a:t>2A: </a:t>
            </a:r>
          </a:p>
          <a:p>
            <a:endParaRPr lang="en-CA" b="1" dirty="0"/>
          </a:p>
        </p:txBody>
      </p:sp>
      <p:pic>
        <p:nvPicPr>
          <p:cNvPr id="4" name="Picture 3"/>
          <p:cNvPicPr>
            <a:picLocks noChangeAspect="1"/>
          </p:cNvPicPr>
          <p:nvPr/>
        </p:nvPicPr>
        <p:blipFill>
          <a:blip r:embed="rId8"/>
          <a:stretch>
            <a:fillRect/>
          </a:stretch>
        </p:blipFill>
        <p:spPr>
          <a:xfrm>
            <a:off x="9289085" y="3048852"/>
            <a:ext cx="2719730" cy="999295"/>
          </a:xfrm>
          <a:prstGeom prst="rect">
            <a:avLst/>
          </a:prstGeom>
        </p:spPr>
      </p:pic>
      <p:sp>
        <p:nvSpPr>
          <p:cNvPr id="12" name="TextBox 11"/>
          <p:cNvSpPr txBox="1"/>
          <p:nvPr/>
        </p:nvSpPr>
        <p:spPr>
          <a:xfrm>
            <a:off x="9191783" y="3882743"/>
            <a:ext cx="2914334" cy="2308324"/>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CA" sz="1600" dirty="0" smtClean="0">
                <a:latin typeface="FuturaBook" panose="00000400000000000000" pitchFamily="2" charset="0"/>
              </a:rPr>
              <a:t>Balances the proximity to areas of historical significance identified by First Nations and Haudenosaunee with the co-location of existing infrastructure and minimal effects to natural environment features. </a:t>
            </a:r>
          </a:p>
        </p:txBody>
      </p:sp>
      <p:sp>
        <p:nvSpPr>
          <p:cNvPr id="16" name="Slide Number Placeholder 3">
            <a:extLst>
              <a:ext uri="{FF2B5EF4-FFF2-40B4-BE49-F238E27FC236}">
                <a16:creationId xmlns:a16="http://schemas.microsoft.com/office/drawing/2014/main" id="{661BBA67-AEC0-A241-A625-42E5F5FDC7BD}"/>
              </a:ext>
            </a:extLst>
          </p:cNvPr>
          <p:cNvSpPr txBox="1">
            <a:spLocks/>
          </p:cNvSpPr>
          <p:nvPr/>
        </p:nvSpPr>
        <p:spPr>
          <a:xfrm>
            <a:off x="11599633" y="6398385"/>
            <a:ext cx="451195" cy="262299"/>
          </a:xfrm>
          <a:prstGeom prst="rect">
            <a:avLst/>
          </a:prstGeom>
        </p:spPr>
        <p:txBody>
          <a:bodyPr/>
          <a:lstStyle>
            <a:defPPr>
              <a:defRPr lang="en-US"/>
            </a:defPPr>
            <a:lvl1pPr marL="0" algn="l" defTabSz="914400" rtl="0" eaLnBrk="1" latinLnBrk="0" hangingPunct="1">
              <a:defRPr sz="1800" kern="1200">
                <a:solidFill>
                  <a:schemeClr val="tx1">
                    <a:lumMod val="65000"/>
                    <a:lumOff val="35000"/>
                  </a:schemeClr>
                </a:solidFill>
                <a:latin typeface="Futura PT Book" panose="020B05020202040203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t>12</a:t>
            </a:r>
            <a:endParaRPr lang="en-US" sz="1400" b="1" dirty="0"/>
          </a:p>
        </p:txBody>
      </p:sp>
    </p:spTree>
    <p:extLst>
      <p:ext uri="{BB962C8B-B14F-4D97-AF65-F5344CB8AC3E}">
        <p14:creationId xmlns:p14="http://schemas.microsoft.com/office/powerpoint/2010/main" val="41704944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1F0B716-61D5-014A-A40C-50C672CA3C39}"/>
              </a:ext>
            </a:extLst>
          </p:cNvPr>
          <p:cNvSpPr txBox="1">
            <a:spLocks/>
          </p:cNvSpPr>
          <p:nvPr/>
        </p:nvSpPr>
        <p:spPr>
          <a:xfrm>
            <a:off x="321671" y="409825"/>
            <a:ext cx="11870329" cy="843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4000" b="1" dirty="0" smtClean="0">
                <a:latin typeface="FuturaBook" pitchFamily="2" charset="0"/>
              </a:rPr>
              <a:t>WORKING WITH LANDOWNERS </a:t>
            </a:r>
            <a:br>
              <a:rPr lang="en-US" sz="4000" b="1" dirty="0" smtClean="0">
                <a:latin typeface="FuturaBook" pitchFamily="2" charset="0"/>
              </a:rPr>
            </a:br>
            <a:r>
              <a:rPr lang="en-US" sz="4000" b="1" dirty="0" smtClean="0">
                <a:latin typeface="FuturaBook" pitchFamily="2" charset="0"/>
              </a:rPr>
              <a:t>ALONG ROUTE 2A</a:t>
            </a:r>
            <a:endParaRPr lang="en-US" sz="4000" b="1" dirty="0">
              <a:latin typeface="FuturaBook" pitchFamily="2" charset="0"/>
            </a:endParaRPr>
          </a:p>
        </p:txBody>
      </p:sp>
      <p:sp>
        <p:nvSpPr>
          <p:cNvPr id="6" name="Content Placeholder 2">
            <a:extLst>
              <a:ext uri="{FF2B5EF4-FFF2-40B4-BE49-F238E27FC236}">
                <a16:creationId xmlns:a16="http://schemas.microsoft.com/office/drawing/2014/main" id="{2B38AE77-8D4D-6049-8E56-C99432BD8B4C}"/>
              </a:ext>
            </a:extLst>
          </p:cNvPr>
          <p:cNvSpPr txBox="1">
            <a:spLocks/>
          </p:cNvSpPr>
          <p:nvPr/>
        </p:nvSpPr>
        <p:spPr>
          <a:xfrm>
            <a:off x="581899" y="1314589"/>
            <a:ext cx="10720509" cy="47753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pPr>
            <a:endParaRPr lang="en-US" sz="2200" dirty="0">
              <a:latin typeface="FuturaBook" pitchFamily="2" charset="0"/>
            </a:endParaRPr>
          </a:p>
        </p:txBody>
      </p:sp>
      <p:sp>
        <p:nvSpPr>
          <p:cNvPr id="3" name="TextBox 2"/>
          <p:cNvSpPr txBox="1"/>
          <p:nvPr/>
        </p:nvSpPr>
        <p:spPr>
          <a:xfrm>
            <a:off x="445365" y="2036449"/>
            <a:ext cx="10075371" cy="2585323"/>
          </a:xfrm>
          <a:prstGeom prst="rect">
            <a:avLst/>
          </a:prstGeom>
          <a:noFill/>
        </p:spPr>
        <p:txBody>
          <a:bodyPr wrap="square" rtlCol="0">
            <a:spAutoFit/>
          </a:bodyPr>
          <a:lstStyle/>
          <a:p>
            <a:r>
              <a:rPr lang="en-US" dirty="0" smtClean="0">
                <a:latin typeface="FuturaBook" panose="00000400000000000000" pitchFamily="2" charset="0"/>
              </a:rPr>
              <a:t>Starting tomorrow, </a:t>
            </a:r>
            <a:r>
              <a:rPr lang="en-US" dirty="0">
                <a:latin typeface="FuturaBook" panose="00000400000000000000" pitchFamily="2" charset="0"/>
              </a:rPr>
              <a:t>a dedicated real estate representative will be in contact with </a:t>
            </a:r>
            <a:r>
              <a:rPr lang="en-US" dirty="0" smtClean="0">
                <a:latin typeface="FuturaBook" panose="00000400000000000000" pitchFamily="2" charset="0"/>
              </a:rPr>
              <a:t>landowners to </a:t>
            </a:r>
            <a:r>
              <a:rPr lang="en-US" dirty="0">
                <a:latin typeface="FuturaBook" panose="00000400000000000000" pitchFamily="2" charset="0"/>
              </a:rPr>
              <a:t>schedule a </a:t>
            </a:r>
            <a:r>
              <a:rPr lang="en-US" dirty="0" smtClean="0">
                <a:latin typeface="FuturaBook" panose="00000400000000000000" pitchFamily="2" charset="0"/>
              </a:rPr>
              <a:t>meeting. </a:t>
            </a:r>
            <a:r>
              <a:rPr lang="en-US" dirty="0">
                <a:latin typeface="FuturaBook" panose="00000400000000000000" pitchFamily="2" charset="0"/>
              </a:rPr>
              <a:t/>
            </a:r>
            <a:br>
              <a:rPr lang="en-US" dirty="0">
                <a:latin typeface="FuturaBook" panose="00000400000000000000" pitchFamily="2" charset="0"/>
              </a:rPr>
            </a:br>
            <a:endParaRPr lang="en-US" dirty="0" smtClean="0">
              <a:latin typeface="FuturaBook" panose="00000400000000000000" pitchFamily="2" charset="0"/>
            </a:endParaRPr>
          </a:p>
          <a:p>
            <a:r>
              <a:rPr lang="en-US" dirty="0">
                <a:latin typeface="FuturaBook" panose="00000400000000000000" pitchFamily="2" charset="0"/>
              </a:rPr>
              <a:t>T</a:t>
            </a:r>
            <a:r>
              <a:rPr lang="en-US" dirty="0" smtClean="0">
                <a:latin typeface="FuturaBook" panose="00000400000000000000" pitchFamily="2" charset="0"/>
              </a:rPr>
              <a:t>his will be a first step as we work </a:t>
            </a:r>
            <a:r>
              <a:rPr lang="en-US" dirty="0">
                <a:latin typeface="FuturaBook" panose="00000400000000000000" pitchFamily="2" charset="0"/>
              </a:rPr>
              <a:t>closely with landowners whose property will be traversed by the preferred route</a:t>
            </a:r>
            <a:r>
              <a:rPr lang="en-US" dirty="0" smtClean="0">
                <a:latin typeface="FuturaBook" panose="00000400000000000000" pitchFamily="2" charset="0"/>
              </a:rPr>
              <a:t>.</a:t>
            </a:r>
            <a:br>
              <a:rPr lang="en-US" dirty="0" smtClean="0">
                <a:latin typeface="FuturaBook" panose="00000400000000000000" pitchFamily="2" charset="0"/>
              </a:rPr>
            </a:br>
            <a:r>
              <a:rPr lang="en-US" dirty="0">
                <a:latin typeface="FuturaBook" panose="00000400000000000000" pitchFamily="2" charset="0"/>
              </a:rPr>
              <a:t/>
            </a:r>
            <a:br>
              <a:rPr lang="en-US" dirty="0">
                <a:latin typeface="FuturaBook" panose="00000400000000000000" pitchFamily="2" charset="0"/>
              </a:rPr>
            </a:br>
            <a:r>
              <a:rPr lang="en-US" dirty="0" smtClean="0">
                <a:latin typeface="FuturaBook" panose="00000400000000000000" pitchFamily="2" charset="0"/>
              </a:rPr>
              <a:t>During these meetings, representatives will review Hydro One’s next steps in this process and introduce our project-specific Land Acquisition Compensation Principles. </a:t>
            </a:r>
            <a:br>
              <a:rPr lang="en-US" dirty="0" smtClean="0">
                <a:latin typeface="FuturaBook" panose="00000400000000000000" pitchFamily="2" charset="0"/>
              </a:rPr>
            </a:br>
            <a:endParaRPr lang="en-US" dirty="0">
              <a:latin typeface="FuturaBook" panose="00000400000000000000" pitchFamily="2" charset="0"/>
            </a:endParaRPr>
          </a:p>
        </p:txBody>
      </p:sp>
      <p:sp>
        <p:nvSpPr>
          <p:cNvPr id="7" name="Slide Number Placeholder 3">
            <a:extLst>
              <a:ext uri="{FF2B5EF4-FFF2-40B4-BE49-F238E27FC236}">
                <a16:creationId xmlns:a16="http://schemas.microsoft.com/office/drawing/2014/main" id="{661BBA67-AEC0-A241-A625-42E5F5FDC7BD}"/>
              </a:ext>
            </a:extLst>
          </p:cNvPr>
          <p:cNvSpPr txBox="1">
            <a:spLocks/>
          </p:cNvSpPr>
          <p:nvPr/>
        </p:nvSpPr>
        <p:spPr>
          <a:xfrm>
            <a:off x="11599633" y="6398385"/>
            <a:ext cx="451195" cy="262299"/>
          </a:xfrm>
          <a:prstGeom prst="rect">
            <a:avLst/>
          </a:prstGeom>
        </p:spPr>
        <p:txBody>
          <a:bodyPr/>
          <a:lstStyle>
            <a:defPPr>
              <a:defRPr lang="en-US"/>
            </a:defPPr>
            <a:lvl1pPr marL="0" algn="l" defTabSz="914400" rtl="0" eaLnBrk="1" latinLnBrk="0" hangingPunct="1">
              <a:defRPr sz="1800" kern="1200">
                <a:solidFill>
                  <a:schemeClr val="tx1">
                    <a:lumMod val="65000"/>
                    <a:lumOff val="35000"/>
                  </a:schemeClr>
                </a:solidFill>
                <a:latin typeface="Futura PT Book" panose="020B05020202040203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t>13</a:t>
            </a:r>
            <a:endParaRPr lang="en-US" sz="1400" b="1" dirty="0"/>
          </a:p>
        </p:txBody>
      </p:sp>
    </p:spTree>
    <p:extLst>
      <p:ext uri="{BB962C8B-B14F-4D97-AF65-F5344CB8AC3E}">
        <p14:creationId xmlns:p14="http://schemas.microsoft.com/office/powerpoint/2010/main" val="6094995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1F0B716-61D5-014A-A40C-50C672CA3C39}"/>
              </a:ext>
            </a:extLst>
          </p:cNvPr>
          <p:cNvSpPr txBox="1">
            <a:spLocks/>
          </p:cNvSpPr>
          <p:nvPr/>
        </p:nvSpPr>
        <p:spPr>
          <a:xfrm>
            <a:off x="552915" y="213118"/>
            <a:ext cx="10321519" cy="843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4000" b="1" dirty="0" smtClean="0">
                <a:latin typeface="FuturaBook" pitchFamily="2" charset="0"/>
              </a:rPr>
              <a:t>KEY LAND ACQUISITION COMPENSATION PRINCIPLES </a:t>
            </a:r>
            <a:endParaRPr lang="en-US" sz="4000" b="1" dirty="0">
              <a:latin typeface="FuturaBook" pitchFamily="2" charset="0"/>
            </a:endParaRPr>
          </a:p>
        </p:txBody>
      </p:sp>
      <p:sp>
        <p:nvSpPr>
          <p:cNvPr id="6" name="Content Placeholder 2">
            <a:extLst>
              <a:ext uri="{FF2B5EF4-FFF2-40B4-BE49-F238E27FC236}">
                <a16:creationId xmlns:a16="http://schemas.microsoft.com/office/drawing/2014/main" id="{2B38AE77-8D4D-6049-8E56-C99432BD8B4C}"/>
              </a:ext>
            </a:extLst>
          </p:cNvPr>
          <p:cNvSpPr txBox="1">
            <a:spLocks/>
          </p:cNvSpPr>
          <p:nvPr/>
        </p:nvSpPr>
        <p:spPr>
          <a:xfrm>
            <a:off x="581900" y="1314589"/>
            <a:ext cx="8923344" cy="47753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pPr>
            <a:endParaRPr lang="en-US" sz="2200" dirty="0">
              <a:latin typeface="FuturaBook" pitchFamily="2" charset="0"/>
            </a:endParaRPr>
          </a:p>
        </p:txBody>
      </p:sp>
      <p:sp>
        <p:nvSpPr>
          <p:cNvPr id="7" name="Rectangle 6"/>
          <p:cNvSpPr/>
          <p:nvPr/>
        </p:nvSpPr>
        <p:spPr>
          <a:xfrm>
            <a:off x="552914" y="1621082"/>
            <a:ext cx="9819329" cy="2031325"/>
          </a:xfrm>
          <a:prstGeom prst="rect">
            <a:avLst/>
          </a:prstGeom>
        </p:spPr>
        <p:txBody>
          <a:bodyPr wrap="square">
            <a:spAutoFit/>
          </a:bodyPr>
          <a:lstStyle/>
          <a:p>
            <a:r>
              <a:rPr lang="en-US" dirty="0">
                <a:latin typeface="FuturaBook" panose="00000400000000000000" pitchFamily="2" charset="0"/>
              </a:rPr>
              <a:t>Our Land Acquisition Compensation </a:t>
            </a:r>
            <a:r>
              <a:rPr lang="en-US" dirty="0" smtClean="0">
                <a:latin typeface="FuturaBook" panose="00000400000000000000" pitchFamily="2" charset="0"/>
              </a:rPr>
              <a:t>Principles will </a:t>
            </a:r>
            <a:r>
              <a:rPr lang="en-US" dirty="0">
                <a:latin typeface="FuturaBook" panose="00000400000000000000" pitchFamily="2" charset="0"/>
              </a:rPr>
              <a:t>be used as the roadmap to guide our conversations with </a:t>
            </a:r>
            <a:r>
              <a:rPr lang="en-US" dirty="0" smtClean="0">
                <a:latin typeface="FuturaBook" panose="00000400000000000000" pitchFamily="2" charset="0"/>
              </a:rPr>
              <a:t>landowners </a:t>
            </a:r>
            <a:r>
              <a:rPr lang="en-US" dirty="0">
                <a:latin typeface="FuturaBook" panose="00000400000000000000" pitchFamily="2" charset="0"/>
              </a:rPr>
              <a:t>traversed by the preferred </a:t>
            </a:r>
            <a:r>
              <a:rPr lang="en-US" dirty="0" smtClean="0">
                <a:latin typeface="FuturaBook" panose="00000400000000000000" pitchFamily="2" charset="0"/>
              </a:rPr>
              <a:t>route. These principles have been </a:t>
            </a:r>
            <a:r>
              <a:rPr lang="en-US" dirty="0">
                <a:latin typeface="FuturaBook" panose="00000400000000000000" pitchFamily="2" charset="0"/>
              </a:rPr>
              <a:t>tailored </a:t>
            </a:r>
            <a:r>
              <a:rPr lang="en-US" dirty="0" smtClean="0">
                <a:latin typeface="FuturaBook" panose="00000400000000000000" pitchFamily="2" charset="0"/>
              </a:rPr>
              <a:t>to </a:t>
            </a:r>
            <a:r>
              <a:rPr lang="en-US" dirty="0">
                <a:latin typeface="FuturaBook" panose="00000400000000000000" pitchFamily="2" charset="0"/>
              </a:rPr>
              <a:t>local characteristics and feedback we’ve heard to </a:t>
            </a:r>
            <a:r>
              <a:rPr lang="en-US" dirty="0" smtClean="0">
                <a:latin typeface="FuturaBook" panose="00000400000000000000" pitchFamily="2" charset="0"/>
              </a:rPr>
              <a:t>date</a:t>
            </a:r>
            <a:r>
              <a:rPr lang="en-US" dirty="0">
                <a:latin typeface="FuturaBook" panose="00000400000000000000" pitchFamily="2" charset="0"/>
              </a:rPr>
              <a:t> </a:t>
            </a:r>
            <a:r>
              <a:rPr lang="en-US" dirty="0" smtClean="0">
                <a:latin typeface="FuturaBook" panose="00000400000000000000" pitchFamily="2" charset="0"/>
              </a:rPr>
              <a:t>from the community. </a:t>
            </a:r>
            <a:br>
              <a:rPr lang="en-US" dirty="0" smtClean="0">
                <a:latin typeface="FuturaBook" panose="00000400000000000000" pitchFamily="2" charset="0"/>
              </a:rPr>
            </a:br>
            <a:r>
              <a:rPr lang="en-US" dirty="0" smtClean="0">
                <a:latin typeface="FuturaBook" panose="00000400000000000000" pitchFamily="2" charset="0"/>
              </a:rPr>
              <a:t/>
            </a:r>
            <a:br>
              <a:rPr lang="en-US" dirty="0" smtClean="0">
                <a:latin typeface="FuturaBook" panose="00000400000000000000" pitchFamily="2" charset="0"/>
              </a:rPr>
            </a:br>
            <a:r>
              <a:rPr lang="en-US" dirty="0" smtClean="0">
                <a:latin typeface="FuturaBook" panose="00000400000000000000" pitchFamily="2" charset="0"/>
              </a:rPr>
              <a:t>Some </a:t>
            </a:r>
            <a:r>
              <a:rPr lang="en-US" dirty="0">
                <a:latin typeface="FuturaBook" panose="00000400000000000000" pitchFamily="2" charset="0"/>
              </a:rPr>
              <a:t>of the key principles include: </a:t>
            </a:r>
          </a:p>
          <a:p>
            <a:r>
              <a:rPr lang="en-US" dirty="0" smtClean="0"/>
              <a:t>	</a:t>
            </a:r>
          </a:p>
          <a:p>
            <a:r>
              <a:rPr lang="en-US" dirty="0" smtClean="0">
                <a:latin typeface="FuturaStd-Book"/>
              </a:rPr>
              <a:t> </a:t>
            </a:r>
            <a:endParaRPr lang="en-US" dirty="0">
              <a:latin typeface="FuturaStd-Book"/>
            </a:endParaRPr>
          </a:p>
        </p:txBody>
      </p:sp>
      <p:sp>
        <p:nvSpPr>
          <p:cNvPr id="11" name="Rectangle 10"/>
          <p:cNvSpPr/>
          <p:nvPr/>
        </p:nvSpPr>
        <p:spPr>
          <a:xfrm>
            <a:off x="6038850" y="4216575"/>
            <a:ext cx="2343150" cy="1231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9693C893-E3BB-FB49-BBCD-E23ED95AB64F}"/>
              </a:ext>
            </a:extLst>
          </p:cNvPr>
          <p:cNvSpPr txBox="1">
            <a:spLocks/>
          </p:cNvSpPr>
          <p:nvPr/>
        </p:nvSpPr>
        <p:spPr>
          <a:xfrm>
            <a:off x="735527" y="4322445"/>
            <a:ext cx="2286735" cy="33009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pPr>
            <a:r>
              <a:rPr lang="en-US" sz="1600" dirty="0" smtClean="0">
                <a:latin typeface="FuturaBook" pitchFamily="2" charset="0"/>
              </a:rPr>
              <a:t>Landowners will </a:t>
            </a:r>
            <a:r>
              <a:rPr lang="en-US" sz="1600" dirty="0">
                <a:latin typeface="FuturaBook" pitchFamily="2" charset="0"/>
              </a:rPr>
              <a:t>be offered the choice of Hydro One acquiring either an easement or the fee simple interest (ownership) in the lands required for the project corridor. </a:t>
            </a:r>
          </a:p>
        </p:txBody>
      </p:sp>
      <p:sp>
        <p:nvSpPr>
          <p:cNvPr id="15" name="Content Placeholder 2">
            <a:extLst>
              <a:ext uri="{FF2B5EF4-FFF2-40B4-BE49-F238E27FC236}">
                <a16:creationId xmlns:a16="http://schemas.microsoft.com/office/drawing/2014/main" id="{35ECE469-71CA-6A4A-804F-B3A4B8293C62}"/>
              </a:ext>
            </a:extLst>
          </p:cNvPr>
          <p:cNvSpPr txBox="1">
            <a:spLocks/>
          </p:cNvSpPr>
          <p:nvPr/>
        </p:nvSpPr>
        <p:spPr>
          <a:xfrm>
            <a:off x="3157541" y="4371975"/>
            <a:ext cx="2433709" cy="33009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pPr>
            <a:r>
              <a:rPr lang="en-US" sz="1600" dirty="0">
                <a:latin typeface="FuturaBook" pitchFamily="2" charset="0"/>
              </a:rPr>
              <a:t>Offers will be based upon site specific appraisal reports prepared by </a:t>
            </a:r>
            <a:r>
              <a:rPr lang="en-US" sz="1600" dirty="0" smtClean="0">
                <a:latin typeface="FuturaBook" pitchFamily="2" charset="0"/>
              </a:rPr>
              <a:t>independent </a:t>
            </a:r>
            <a:r>
              <a:rPr lang="en-US" sz="1600" dirty="0">
                <a:latin typeface="FuturaBook" pitchFamily="2" charset="0"/>
              </a:rPr>
              <a:t>third party AACI appraisers. </a:t>
            </a:r>
          </a:p>
        </p:txBody>
      </p:sp>
      <p:sp>
        <p:nvSpPr>
          <p:cNvPr id="16" name="Content Placeholder 2">
            <a:extLst>
              <a:ext uri="{FF2B5EF4-FFF2-40B4-BE49-F238E27FC236}">
                <a16:creationId xmlns:a16="http://schemas.microsoft.com/office/drawing/2014/main" id="{D1CCE3C0-8DEC-B340-AA08-F6008A07701D}"/>
              </a:ext>
            </a:extLst>
          </p:cNvPr>
          <p:cNvSpPr txBox="1">
            <a:spLocks/>
          </p:cNvSpPr>
          <p:nvPr/>
        </p:nvSpPr>
        <p:spPr>
          <a:xfrm>
            <a:off x="5668970" y="4337077"/>
            <a:ext cx="2226629" cy="18015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FuturaBook" pitchFamily="2" charset="0"/>
              </a:rPr>
              <a:t>Monetary incentives, in addition to market value compensation, will be offered for the conveyance of voluntary property rights.</a:t>
            </a:r>
          </a:p>
          <a:p>
            <a:pPr marL="0" indent="0">
              <a:buNone/>
            </a:pPr>
            <a:endParaRPr lang="en-US" sz="1600" dirty="0">
              <a:latin typeface="FuturaBook" pitchFamily="2" charset="0"/>
            </a:endParaRPr>
          </a:p>
        </p:txBody>
      </p:sp>
      <p:sp>
        <p:nvSpPr>
          <p:cNvPr id="17" name="Content Placeholder 2">
            <a:extLst>
              <a:ext uri="{FF2B5EF4-FFF2-40B4-BE49-F238E27FC236}">
                <a16:creationId xmlns:a16="http://schemas.microsoft.com/office/drawing/2014/main" id="{1EE616AC-81B2-6F45-8432-422CE78D82A7}"/>
              </a:ext>
            </a:extLst>
          </p:cNvPr>
          <p:cNvSpPr txBox="1">
            <a:spLocks/>
          </p:cNvSpPr>
          <p:nvPr/>
        </p:nvSpPr>
        <p:spPr>
          <a:xfrm>
            <a:off x="8265479" y="4361976"/>
            <a:ext cx="2934840" cy="33009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pPr>
            <a:r>
              <a:rPr lang="en-US" sz="1600" dirty="0">
                <a:latin typeface="FuturaBook" pitchFamily="2" charset="0"/>
              </a:rPr>
              <a:t>Construction impact </a:t>
            </a:r>
            <a:r>
              <a:rPr lang="en-US" sz="1600" dirty="0" smtClean="0">
                <a:latin typeface="FuturaBook" pitchFamily="2" charset="0"/>
              </a:rPr>
              <a:t>will be mitigated to the extent feasible, and reimbursement </a:t>
            </a:r>
            <a:r>
              <a:rPr lang="en-US" sz="1600" dirty="0">
                <a:latin typeface="FuturaBook" pitchFamily="2" charset="0"/>
              </a:rPr>
              <a:t>for cropland out of production during </a:t>
            </a:r>
            <a:r>
              <a:rPr lang="en-US" sz="1600" dirty="0" smtClean="0">
                <a:latin typeface="FuturaBook" pitchFamily="2" charset="0"/>
              </a:rPr>
              <a:t>and </a:t>
            </a:r>
            <a:r>
              <a:rPr lang="en-US" sz="1600" dirty="0">
                <a:latin typeface="FuturaBook" pitchFamily="2" charset="0"/>
              </a:rPr>
              <a:t>after </a:t>
            </a:r>
            <a:r>
              <a:rPr lang="en-US" sz="1600" dirty="0" smtClean="0">
                <a:latin typeface="FuturaBook" pitchFamily="2" charset="0"/>
              </a:rPr>
              <a:t>construction and any </a:t>
            </a:r>
            <a:r>
              <a:rPr lang="en-US" sz="1600" dirty="0">
                <a:latin typeface="FuturaBook" pitchFamily="2" charset="0"/>
              </a:rPr>
              <a:t>physical damages that are unable to be </a:t>
            </a:r>
            <a:r>
              <a:rPr lang="en-US" sz="1600" dirty="0" smtClean="0">
                <a:latin typeface="FuturaBook" pitchFamily="2" charset="0"/>
              </a:rPr>
              <a:t>mitigated, will be provided. </a:t>
            </a:r>
            <a:endParaRPr lang="en-US" sz="1600" dirty="0">
              <a:latin typeface="FuturaBook" pitchFamily="2" charset="0"/>
            </a:endParaRPr>
          </a:p>
        </p:txBody>
      </p:sp>
      <p:pic>
        <p:nvPicPr>
          <p:cNvPr id="18" name="Picture 17">
            <a:extLst>
              <a:ext uri="{FF2B5EF4-FFF2-40B4-BE49-F238E27FC236}">
                <a16:creationId xmlns:a16="http://schemas.microsoft.com/office/drawing/2014/main" id="{D76AA8A6-22EA-2249-BD60-3705372D0FE5}"/>
              </a:ext>
            </a:extLst>
          </p:cNvPr>
          <p:cNvPicPr>
            <a:picLocks noChangeAspect="1"/>
          </p:cNvPicPr>
          <p:nvPr/>
        </p:nvPicPr>
        <p:blipFill>
          <a:blip r:embed="rId5"/>
          <a:stretch>
            <a:fillRect/>
          </a:stretch>
        </p:blipFill>
        <p:spPr>
          <a:xfrm>
            <a:off x="590781" y="3247346"/>
            <a:ext cx="2540000" cy="977900"/>
          </a:xfrm>
          <a:prstGeom prst="rect">
            <a:avLst/>
          </a:prstGeom>
        </p:spPr>
      </p:pic>
      <p:pic>
        <p:nvPicPr>
          <p:cNvPr id="19" name="Picture 18">
            <a:extLst>
              <a:ext uri="{FF2B5EF4-FFF2-40B4-BE49-F238E27FC236}">
                <a16:creationId xmlns:a16="http://schemas.microsoft.com/office/drawing/2014/main" id="{54224AE2-8C4B-814F-9FF0-786E549298E1}"/>
              </a:ext>
            </a:extLst>
          </p:cNvPr>
          <p:cNvPicPr>
            <a:picLocks noChangeAspect="1"/>
          </p:cNvPicPr>
          <p:nvPr/>
        </p:nvPicPr>
        <p:blipFill>
          <a:blip r:embed="rId6"/>
          <a:stretch>
            <a:fillRect/>
          </a:stretch>
        </p:blipFill>
        <p:spPr>
          <a:xfrm>
            <a:off x="3022264" y="3394329"/>
            <a:ext cx="2540000" cy="977900"/>
          </a:xfrm>
          <a:prstGeom prst="rect">
            <a:avLst/>
          </a:prstGeom>
        </p:spPr>
      </p:pic>
      <p:pic>
        <p:nvPicPr>
          <p:cNvPr id="20" name="Picture 19">
            <a:extLst>
              <a:ext uri="{FF2B5EF4-FFF2-40B4-BE49-F238E27FC236}">
                <a16:creationId xmlns:a16="http://schemas.microsoft.com/office/drawing/2014/main" id="{B74063E7-C147-204E-A572-AE4A44050495}"/>
              </a:ext>
            </a:extLst>
          </p:cNvPr>
          <p:cNvPicPr>
            <a:picLocks noChangeAspect="1"/>
          </p:cNvPicPr>
          <p:nvPr/>
        </p:nvPicPr>
        <p:blipFill>
          <a:blip r:embed="rId7"/>
          <a:stretch>
            <a:fillRect/>
          </a:stretch>
        </p:blipFill>
        <p:spPr>
          <a:xfrm>
            <a:off x="5462306" y="3145492"/>
            <a:ext cx="2540000" cy="1079500"/>
          </a:xfrm>
          <a:prstGeom prst="rect">
            <a:avLst/>
          </a:prstGeom>
        </p:spPr>
      </p:pic>
      <p:sp>
        <p:nvSpPr>
          <p:cNvPr id="22" name="Slide Number Placeholder 3">
            <a:extLst>
              <a:ext uri="{FF2B5EF4-FFF2-40B4-BE49-F238E27FC236}">
                <a16:creationId xmlns:a16="http://schemas.microsoft.com/office/drawing/2014/main" id="{661BBA67-AEC0-A241-A625-42E5F5FDC7BD}"/>
              </a:ext>
            </a:extLst>
          </p:cNvPr>
          <p:cNvSpPr txBox="1">
            <a:spLocks/>
          </p:cNvSpPr>
          <p:nvPr/>
        </p:nvSpPr>
        <p:spPr>
          <a:xfrm>
            <a:off x="11599633" y="6398385"/>
            <a:ext cx="451195" cy="262299"/>
          </a:xfrm>
          <a:prstGeom prst="rect">
            <a:avLst/>
          </a:prstGeom>
        </p:spPr>
        <p:txBody>
          <a:bodyPr/>
          <a:lstStyle>
            <a:defPPr>
              <a:defRPr lang="en-US"/>
            </a:defPPr>
            <a:lvl1pPr marL="0" algn="l" defTabSz="914400" rtl="0" eaLnBrk="1" latinLnBrk="0" hangingPunct="1">
              <a:defRPr sz="1800" kern="1200">
                <a:solidFill>
                  <a:schemeClr val="tx1">
                    <a:lumMod val="65000"/>
                    <a:lumOff val="35000"/>
                  </a:schemeClr>
                </a:solidFill>
                <a:latin typeface="Futura PT Book" panose="020B05020202040203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t>14</a:t>
            </a:r>
            <a:endParaRPr lang="en-US" sz="1400" b="1" dirty="0"/>
          </a:p>
        </p:txBody>
      </p:sp>
      <p:pic>
        <p:nvPicPr>
          <p:cNvPr id="23" name="Picture 22">
            <a:extLst>
              <a:ext uri="{FF2B5EF4-FFF2-40B4-BE49-F238E27FC236}">
                <a16:creationId xmlns:a16="http://schemas.microsoft.com/office/drawing/2014/main" id="{31453382-74CF-AB41-8E89-44EB65E5EDAD}"/>
              </a:ext>
            </a:extLst>
          </p:cNvPr>
          <p:cNvPicPr>
            <a:picLocks noChangeAspect="1"/>
          </p:cNvPicPr>
          <p:nvPr/>
        </p:nvPicPr>
        <p:blipFill>
          <a:blip r:embed="rId8"/>
          <a:srcRect/>
          <a:stretch/>
        </p:blipFill>
        <p:spPr>
          <a:xfrm>
            <a:off x="8076867" y="3316463"/>
            <a:ext cx="3236449" cy="737558"/>
          </a:xfrm>
          <a:prstGeom prst="rect">
            <a:avLst/>
          </a:prstGeom>
        </p:spPr>
      </p:pic>
    </p:spTree>
    <p:extLst>
      <p:ext uri="{BB962C8B-B14F-4D97-AF65-F5344CB8AC3E}">
        <p14:creationId xmlns:p14="http://schemas.microsoft.com/office/powerpoint/2010/main" val="3052929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1F0B716-61D5-014A-A40C-50C672CA3C39}"/>
              </a:ext>
            </a:extLst>
          </p:cNvPr>
          <p:cNvSpPr txBox="1">
            <a:spLocks/>
          </p:cNvSpPr>
          <p:nvPr/>
        </p:nvSpPr>
        <p:spPr>
          <a:xfrm>
            <a:off x="519933" y="301710"/>
            <a:ext cx="7273732" cy="8223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4000" b="1" noProof="0" dirty="0" smtClean="0">
                <a:latin typeface="FuturaBook" pitchFamily="2" charset="0"/>
              </a:rPr>
              <a:t>ADDITIONAL NEXT STEPS</a:t>
            </a:r>
            <a:endParaRPr kumimoji="0" lang="en-US" sz="4000" b="0" i="0" u="none" strike="noStrike" kern="1200" cap="none" spc="0" normalizeH="0" baseline="0" noProof="0" dirty="0">
              <a:ln>
                <a:noFill/>
              </a:ln>
              <a:effectLst/>
              <a:uLnTx/>
              <a:uFillTx/>
              <a:latin typeface="Calibri" panose="020F0502020204030204"/>
            </a:endParaRPr>
          </a:p>
        </p:txBody>
      </p:sp>
      <p:sp>
        <p:nvSpPr>
          <p:cNvPr id="6" name="Content Placeholder 2">
            <a:extLst>
              <a:ext uri="{FF2B5EF4-FFF2-40B4-BE49-F238E27FC236}">
                <a16:creationId xmlns:a16="http://schemas.microsoft.com/office/drawing/2014/main" id="{2B38AE77-8D4D-6049-8E56-C99432BD8B4C}"/>
              </a:ext>
            </a:extLst>
          </p:cNvPr>
          <p:cNvSpPr txBox="1">
            <a:spLocks/>
          </p:cNvSpPr>
          <p:nvPr/>
        </p:nvSpPr>
        <p:spPr>
          <a:xfrm>
            <a:off x="1689612" y="3080697"/>
            <a:ext cx="8851388" cy="7405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latin typeface="FuturaBook" panose="00000400000000000000" pitchFamily="2" charset="0"/>
              </a:rPr>
              <a:t>Engaging directly with landowners along </a:t>
            </a:r>
            <a:r>
              <a:rPr lang="en-US" sz="1800" dirty="0">
                <a:latin typeface="FuturaBook" panose="00000400000000000000" pitchFamily="2" charset="0"/>
              </a:rPr>
              <a:t>Route Alternative 2A as we seek voluntary property rights. </a:t>
            </a:r>
          </a:p>
          <a:p>
            <a:pPr marL="0" indent="0">
              <a:buNone/>
            </a:pPr>
            <a:r>
              <a:rPr lang="en-US" sz="1800" dirty="0" smtClean="0">
                <a:latin typeface="FuturaBook" panose="00000400000000000000" pitchFamily="2" charset="0"/>
              </a:rPr>
              <a:t> </a:t>
            </a:r>
            <a:endParaRPr lang="en-US" sz="1800" dirty="0">
              <a:latin typeface="FuturaBook" panose="00000400000000000000" pitchFamily="2" charset="0"/>
            </a:endParaRPr>
          </a:p>
        </p:txBody>
      </p:sp>
      <p:sp>
        <p:nvSpPr>
          <p:cNvPr id="9" name="Content Placeholder 2">
            <a:extLst>
              <a:ext uri="{FF2B5EF4-FFF2-40B4-BE49-F238E27FC236}">
                <a16:creationId xmlns:a16="http://schemas.microsoft.com/office/drawing/2014/main" id="{B1D3D51E-E8A6-E94E-9F04-A54079260018}"/>
              </a:ext>
            </a:extLst>
          </p:cNvPr>
          <p:cNvSpPr txBox="1">
            <a:spLocks/>
          </p:cNvSpPr>
          <p:nvPr/>
        </p:nvSpPr>
        <p:spPr>
          <a:xfrm>
            <a:off x="1689612" y="3958252"/>
            <a:ext cx="8965688" cy="5453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defRPr/>
            </a:pPr>
            <a:r>
              <a:rPr lang="en-US" sz="1800" dirty="0" smtClean="0">
                <a:latin typeface="FuturaBook" panose="00000400000000000000" pitchFamily="2" charset="0"/>
              </a:rPr>
              <a:t>Collecting and gathering information to advance </a:t>
            </a:r>
            <a:r>
              <a:rPr lang="en-US" sz="1800" dirty="0">
                <a:latin typeface="FuturaBook" panose="00000400000000000000" pitchFamily="2" charset="0"/>
              </a:rPr>
              <a:t>the </a:t>
            </a:r>
            <a:r>
              <a:rPr lang="en-US" sz="1800" dirty="0" smtClean="0">
                <a:latin typeface="FuturaBook" panose="00000400000000000000" pitchFamily="2" charset="0"/>
              </a:rPr>
              <a:t>design </a:t>
            </a:r>
            <a:r>
              <a:rPr lang="en-US" sz="1800" dirty="0">
                <a:latin typeface="FuturaBook" panose="00000400000000000000" pitchFamily="2" charset="0"/>
              </a:rPr>
              <a:t>and construction </a:t>
            </a:r>
            <a:r>
              <a:rPr lang="en-US" sz="1800" dirty="0" smtClean="0">
                <a:latin typeface="FuturaBook" panose="00000400000000000000" pitchFamily="2" charset="0"/>
              </a:rPr>
              <a:t>solution. </a:t>
            </a:r>
            <a:endParaRPr kumimoji="0" lang="en-US" sz="1800" b="0" i="0" u="none" strike="noStrike" kern="1200" cap="none" spc="0" normalizeH="0" baseline="0" noProof="0" dirty="0">
              <a:ln>
                <a:noFill/>
              </a:ln>
              <a:effectLst/>
              <a:uLnTx/>
              <a:uFillTx/>
              <a:latin typeface="FuturaBook" pitchFamily="2" charset="0"/>
            </a:endParaRPr>
          </a:p>
        </p:txBody>
      </p:sp>
      <p:sp>
        <p:nvSpPr>
          <p:cNvPr id="11" name="Content Placeholder 2">
            <a:extLst>
              <a:ext uri="{FF2B5EF4-FFF2-40B4-BE49-F238E27FC236}">
                <a16:creationId xmlns:a16="http://schemas.microsoft.com/office/drawing/2014/main" id="{7E7BB413-B59B-764C-AAB2-D46A952B6D88}"/>
              </a:ext>
            </a:extLst>
          </p:cNvPr>
          <p:cNvSpPr txBox="1">
            <a:spLocks/>
          </p:cNvSpPr>
          <p:nvPr/>
        </p:nvSpPr>
        <p:spPr>
          <a:xfrm>
            <a:off x="1689612" y="5844681"/>
            <a:ext cx="8965688" cy="7998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prstClr val="black"/>
                </a:solidFill>
                <a:effectLst/>
                <a:uLnTx/>
                <a:uFillTx/>
                <a:latin typeface="FuturaBook" panose="00000400000000000000" pitchFamily="2" charset="0"/>
              </a:rPr>
              <a:t>Preparing a draft Environmental Study Report (ESR) which will be shared for a</a:t>
            </a:r>
            <a:r>
              <a:rPr kumimoji="0" lang="en-US" sz="1800" b="0" i="0" u="none" strike="noStrike" kern="1200" cap="none" spc="0" normalizeH="0" noProof="0" dirty="0" smtClean="0">
                <a:ln>
                  <a:noFill/>
                </a:ln>
                <a:solidFill>
                  <a:prstClr val="black"/>
                </a:solidFill>
                <a:effectLst/>
                <a:uLnTx/>
                <a:uFillTx/>
                <a:latin typeface="FuturaBook" panose="00000400000000000000" pitchFamily="2" charset="0"/>
              </a:rPr>
              <a:t> </a:t>
            </a:r>
            <a:r>
              <a:rPr kumimoji="0" lang="en-US" sz="1800" b="0" i="0" u="none" strike="noStrike" kern="1200" cap="none" spc="0" normalizeH="0" baseline="0" noProof="0" dirty="0" smtClean="0">
                <a:ln>
                  <a:noFill/>
                </a:ln>
                <a:solidFill>
                  <a:prstClr val="black"/>
                </a:solidFill>
                <a:effectLst/>
                <a:uLnTx/>
                <a:uFillTx/>
                <a:latin typeface="FuturaBook" panose="00000400000000000000" pitchFamily="2" charset="0"/>
              </a:rPr>
              <a:t>review and comment period.</a:t>
            </a:r>
            <a:r>
              <a:rPr kumimoji="0" lang="en-US" sz="1800" b="0" i="0" u="none" strike="noStrike" kern="1200" cap="none" spc="0" normalizeH="0" noProof="0" dirty="0" smtClean="0">
                <a:ln>
                  <a:noFill/>
                </a:ln>
                <a:solidFill>
                  <a:prstClr val="black"/>
                </a:solidFill>
                <a:effectLst/>
                <a:uLnTx/>
                <a:uFillTx/>
                <a:latin typeface="FuturaBook" panose="00000400000000000000" pitchFamily="2" charset="0"/>
              </a:rPr>
              <a:t>  </a:t>
            </a:r>
            <a:endParaRPr kumimoji="0" lang="en-US" sz="1800" b="0" i="0" u="none" strike="noStrike" kern="1200" cap="none" spc="0" normalizeH="0" baseline="0" noProof="0" dirty="0">
              <a:ln>
                <a:noFill/>
              </a:ln>
              <a:solidFill>
                <a:prstClr val="black"/>
              </a:solidFill>
              <a:effectLst/>
              <a:uLnTx/>
              <a:uFillTx/>
              <a:latin typeface="FuturaBook" panose="00000400000000000000" pitchFamily="2" charset="0"/>
            </a:endParaRPr>
          </a:p>
        </p:txBody>
      </p:sp>
      <p:sp>
        <p:nvSpPr>
          <p:cNvPr id="3" name="TextBox 2"/>
          <p:cNvSpPr txBox="1"/>
          <p:nvPr/>
        </p:nvSpPr>
        <p:spPr>
          <a:xfrm>
            <a:off x="1689612" y="4799708"/>
            <a:ext cx="8965688" cy="923330"/>
          </a:xfrm>
          <a:prstGeom prst="rect">
            <a:avLst/>
          </a:prstGeom>
          <a:noFill/>
        </p:spPr>
        <p:txBody>
          <a:bodyPr wrap="square" rtlCol="0">
            <a:spAutoFit/>
          </a:bodyPr>
          <a:lstStyle/>
          <a:p>
            <a:r>
              <a:rPr lang="en-US" dirty="0" smtClean="0">
                <a:latin typeface="FuturaBook" panose="00000400000000000000" pitchFamily="2" charset="0"/>
              </a:rPr>
              <a:t>Seeking local landowners knowledge, understanding </a:t>
            </a:r>
            <a:r>
              <a:rPr lang="en-US" dirty="0">
                <a:latin typeface="FuturaBook" panose="00000400000000000000" pitchFamily="2" charset="0"/>
              </a:rPr>
              <a:t>and expertise </a:t>
            </a:r>
            <a:r>
              <a:rPr lang="en-US" dirty="0" smtClean="0">
                <a:latin typeface="FuturaBook" panose="00000400000000000000" pitchFamily="2" charset="0"/>
              </a:rPr>
              <a:t>to help plan for construction by identifying </a:t>
            </a:r>
            <a:r>
              <a:rPr lang="en-US" dirty="0">
                <a:latin typeface="FuturaBook" panose="00000400000000000000" pitchFamily="2" charset="0"/>
              </a:rPr>
              <a:t>additional </a:t>
            </a:r>
            <a:r>
              <a:rPr lang="en-US" dirty="0" smtClean="0">
                <a:latin typeface="FuturaBook" panose="00000400000000000000" pitchFamily="2" charset="0"/>
              </a:rPr>
              <a:t>measures and considerations </a:t>
            </a:r>
            <a:r>
              <a:rPr lang="en-US" dirty="0">
                <a:latin typeface="FuturaBook" panose="00000400000000000000" pitchFamily="2" charset="0"/>
              </a:rPr>
              <a:t>to avoid, mitigate, or restore potential </a:t>
            </a:r>
            <a:r>
              <a:rPr lang="en-US" dirty="0" smtClean="0">
                <a:latin typeface="FuturaBook" panose="00000400000000000000" pitchFamily="2" charset="0"/>
              </a:rPr>
              <a:t>environmental effects on lands which will traverse the </a:t>
            </a:r>
            <a:r>
              <a:rPr lang="en-US" dirty="0">
                <a:latin typeface="FuturaBook" panose="00000400000000000000" pitchFamily="2" charset="0"/>
              </a:rPr>
              <a:t>preferred </a:t>
            </a:r>
            <a:r>
              <a:rPr lang="en-US" dirty="0" smtClean="0">
                <a:latin typeface="FuturaBook" panose="00000400000000000000" pitchFamily="2" charset="0"/>
              </a:rPr>
              <a:t>route. </a:t>
            </a:r>
            <a:endParaRPr lang="en-US" dirty="0">
              <a:latin typeface="FuturaBook" panose="00000400000000000000" pitchFamily="2" charset="0"/>
            </a:endParaRPr>
          </a:p>
        </p:txBody>
      </p:sp>
      <p:grpSp>
        <p:nvGrpSpPr>
          <p:cNvPr id="4" name="Group 3"/>
          <p:cNvGrpSpPr/>
          <p:nvPr/>
        </p:nvGrpSpPr>
        <p:grpSpPr>
          <a:xfrm>
            <a:off x="576849" y="3068721"/>
            <a:ext cx="813816" cy="3556648"/>
            <a:chOff x="982304" y="3062515"/>
            <a:chExt cx="813816" cy="3556648"/>
          </a:xfrm>
        </p:grpSpPr>
        <p:pic>
          <p:nvPicPr>
            <p:cNvPr id="14" name="Picture 13">
              <a:extLst>
                <a:ext uri="{FF2B5EF4-FFF2-40B4-BE49-F238E27FC236}">
                  <a16:creationId xmlns:a16="http://schemas.microsoft.com/office/drawing/2014/main" id="{953CBD68-8E75-1446-BA3C-54F6675FB60B}"/>
                </a:ext>
              </a:extLst>
            </p:cNvPr>
            <p:cNvPicPr>
              <a:picLocks noChangeAspect="1"/>
            </p:cNvPicPr>
            <p:nvPr/>
          </p:nvPicPr>
          <p:blipFill rotWithShape="1">
            <a:blip r:embed="rId5">
              <a:extLst>
                <a:ext uri="{28A0092B-C50C-407E-A947-70E740481C1C}">
                  <a14:useLocalDpi xmlns:a14="http://schemas.microsoft.com/office/drawing/2010/main"/>
                </a:ext>
              </a:extLst>
            </a:blip>
            <a:srcRect t="77764"/>
            <a:stretch/>
          </p:blipFill>
          <p:spPr>
            <a:xfrm>
              <a:off x="982304" y="5857610"/>
              <a:ext cx="813816" cy="761553"/>
            </a:xfrm>
            <a:prstGeom prst="rect">
              <a:avLst/>
            </a:prstGeom>
          </p:spPr>
        </p:pic>
        <p:pic>
          <p:nvPicPr>
            <p:cNvPr id="17" name="Picture 16">
              <a:extLst>
                <a:ext uri="{FF2B5EF4-FFF2-40B4-BE49-F238E27FC236}">
                  <a16:creationId xmlns:a16="http://schemas.microsoft.com/office/drawing/2014/main" id="{8B6725F8-555A-D541-B288-C37A78786608}"/>
                </a:ext>
              </a:extLst>
            </p:cNvPr>
            <p:cNvPicPr>
              <a:picLocks noChangeAspect="1"/>
            </p:cNvPicPr>
            <p:nvPr/>
          </p:nvPicPr>
          <p:blipFill rotWithShape="1">
            <a:blip r:embed="rId5">
              <a:extLst>
                <a:ext uri="{28A0092B-C50C-407E-A947-70E740481C1C}">
                  <a14:useLocalDpi xmlns:a14="http://schemas.microsoft.com/office/drawing/2010/main"/>
                </a:ext>
              </a:extLst>
            </a:blip>
            <a:srcRect t="50061" b="25711"/>
            <a:stretch/>
          </p:blipFill>
          <p:spPr>
            <a:xfrm>
              <a:off x="982304" y="4895102"/>
              <a:ext cx="813816" cy="829770"/>
            </a:xfrm>
            <a:prstGeom prst="rect">
              <a:avLst/>
            </a:prstGeom>
          </p:spPr>
        </p:pic>
        <p:pic>
          <p:nvPicPr>
            <p:cNvPr id="18" name="Picture 17">
              <a:extLst>
                <a:ext uri="{FF2B5EF4-FFF2-40B4-BE49-F238E27FC236}">
                  <a16:creationId xmlns:a16="http://schemas.microsoft.com/office/drawing/2014/main" id="{3623CB1B-759A-9441-BF7C-D4877DF8A4FA}"/>
                </a:ext>
              </a:extLst>
            </p:cNvPr>
            <p:cNvPicPr>
              <a:picLocks noChangeAspect="1"/>
            </p:cNvPicPr>
            <p:nvPr/>
          </p:nvPicPr>
          <p:blipFill rotWithShape="1">
            <a:blip r:embed="rId5">
              <a:extLst>
                <a:ext uri="{28A0092B-C50C-407E-A947-70E740481C1C}">
                  <a14:useLocalDpi xmlns:a14="http://schemas.microsoft.com/office/drawing/2010/main"/>
                </a:ext>
              </a:extLst>
            </a:blip>
            <a:srcRect t="22038" b="55726"/>
            <a:stretch/>
          </p:blipFill>
          <p:spPr>
            <a:xfrm>
              <a:off x="983757" y="3839510"/>
              <a:ext cx="810911" cy="758834"/>
            </a:xfrm>
            <a:prstGeom prst="rect">
              <a:avLst/>
            </a:prstGeom>
          </p:spPr>
        </p:pic>
        <p:pic>
          <p:nvPicPr>
            <p:cNvPr id="19" name="Picture 18">
              <a:extLst>
                <a:ext uri="{FF2B5EF4-FFF2-40B4-BE49-F238E27FC236}">
                  <a16:creationId xmlns:a16="http://schemas.microsoft.com/office/drawing/2014/main" id="{BFFE615D-18AA-8747-91FE-3F986033CC7A}"/>
                </a:ext>
              </a:extLst>
            </p:cNvPr>
            <p:cNvPicPr>
              <a:picLocks noChangeAspect="1"/>
            </p:cNvPicPr>
            <p:nvPr/>
          </p:nvPicPr>
          <p:blipFill rotWithShape="1">
            <a:blip r:embed="rId5">
              <a:extLst>
                <a:ext uri="{28A0092B-C50C-407E-A947-70E740481C1C}">
                  <a14:useLocalDpi xmlns:a14="http://schemas.microsoft.com/office/drawing/2010/main"/>
                </a:ext>
              </a:extLst>
            </a:blip>
            <a:srcRect b="80760"/>
            <a:stretch/>
          </p:blipFill>
          <p:spPr>
            <a:xfrm>
              <a:off x="982304" y="3062515"/>
              <a:ext cx="813816" cy="658947"/>
            </a:xfrm>
            <a:prstGeom prst="rect">
              <a:avLst/>
            </a:prstGeom>
          </p:spPr>
        </p:pic>
      </p:grpSp>
      <p:sp>
        <p:nvSpPr>
          <p:cNvPr id="2" name="Rectangle 1"/>
          <p:cNvSpPr/>
          <p:nvPr/>
        </p:nvSpPr>
        <p:spPr>
          <a:xfrm>
            <a:off x="519933" y="1030560"/>
            <a:ext cx="9728967" cy="1754326"/>
          </a:xfrm>
          <a:prstGeom prst="rect">
            <a:avLst/>
          </a:prstGeom>
        </p:spPr>
        <p:txBody>
          <a:bodyPr wrap="square">
            <a:spAutoFit/>
          </a:bodyPr>
          <a:lstStyle/>
          <a:p>
            <a:r>
              <a:rPr lang="en-US" dirty="0" smtClean="0">
                <a:latin typeface="FuturaBook" panose="00000400000000000000" pitchFamily="2" charset="0"/>
              </a:rPr>
              <a:t>As we move into this next stage of the project, we remain committed to working with individual landowners, ensuring our team is available every step of the way. </a:t>
            </a:r>
          </a:p>
          <a:p>
            <a:r>
              <a:rPr lang="en-US" dirty="0" smtClean="0">
                <a:latin typeface="FuturaBook" panose="00000400000000000000" pitchFamily="2" charset="0"/>
              </a:rPr>
              <a:t/>
            </a:r>
            <a:br>
              <a:rPr lang="en-US" dirty="0" smtClean="0">
                <a:latin typeface="FuturaBook" panose="00000400000000000000" pitchFamily="2" charset="0"/>
              </a:rPr>
            </a:br>
            <a:r>
              <a:rPr lang="en-US" dirty="0" smtClean="0">
                <a:latin typeface="FuturaBook" panose="00000400000000000000" pitchFamily="2" charset="0"/>
              </a:rPr>
              <a:t>Over the next several months, we will complete next steps in the Class Environmental Assessment process and plan for the design and construction of the new line. Our efforts will focus on continuing to work with landowners and community members by: </a:t>
            </a:r>
            <a:endParaRPr lang="en-US" b="1" dirty="0"/>
          </a:p>
        </p:txBody>
      </p:sp>
      <p:sp>
        <p:nvSpPr>
          <p:cNvPr id="13" name="Slide Number Placeholder 3">
            <a:extLst>
              <a:ext uri="{FF2B5EF4-FFF2-40B4-BE49-F238E27FC236}">
                <a16:creationId xmlns:a16="http://schemas.microsoft.com/office/drawing/2014/main" id="{661BBA67-AEC0-A241-A625-42E5F5FDC7BD}"/>
              </a:ext>
            </a:extLst>
          </p:cNvPr>
          <p:cNvSpPr txBox="1">
            <a:spLocks/>
          </p:cNvSpPr>
          <p:nvPr/>
        </p:nvSpPr>
        <p:spPr>
          <a:xfrm>
            <a:off x="11599633" y="6398385"/>
            <a:ext cx="451195" cy="262299"/>
          </a:xfrm>
          <a:prstGeom prst="rect">
            <a:avLst/>
          </a:prstGeom>
        </p:spPr>
        <p:txBody>
          <a:bodyPr/>
          <a:lstStyle>
            <a:defPPr>
              <a:defRPr lang="en-US"/>
            </a:defPPr>
            <a:lvl1pPr marL="0" algn="l" defTabSz="914400" rtl="0" eaLnBrk="1" latinLnBrk="0" hangingPunct="1">
              <a:defRPr sz="1800" kern="1200">
                <a:solidFill>
                  <a:schemeClr val="tx1">
                    <a:lumMod val="65000"/>
                    <a:lumOff val="35000"/>
                  </a:schemeClr>
                </a:solidFill>
                <a:latin typeface="Futura PT Book" panose="020B05020202040203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t>15</a:t>
            </a:r>
            <a:endParaRPr lang="en-US" sz="1400" b="1" dirty="0"/>
          </a:p>
        </p:txBody>
      </p:sp>
    </p:spTree>
    <p:extLst>
      <p:ext uri="{BB962C8B-B14F-4D97-AF65-F5344CB8AC3E}">
        <p14:creationId xmlns:p14="http://schemas.microsoft.com/office/powerpoint/2010/main" val="16550788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1F0B716-61D5-014A-A40C-50C672CA3C39}"/>
              </a:ext>
            </a:extLst>
          </p:cNvPr>
          <p:cNvSpPr txBox="1">
            <a:spLocks/>
          </p:cNvSpPr>
          <p:nvPr/>
        </p:nvSpPr>
        <p:spPr>
          <a:xfrm>
            <a:off x="249381" y="555208"/>
            <a:ext cx="7398000" cy="8223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4000" b="1" dirty="0" smtClean="0">
                <a:latin typeface="FuturaBook" pitchFamily="2" charset="0"/>
              </a:rPr>
              <a:t>PROJECT MILESTONES</a:t>
            </a:r>
            <a:endParaRPr lang="en-US" sz="4000" dirty="0"/>
          </a:p>
        </p:txBody>
      </p:sp>
      <p:sp>
        <p:nvSpPr>
          <p:cNvPr id="3" name="TextBox 2"/>
          <p:cNvSpPr txBox="1"/>
          <p:nvPr/>
        </p:nvSpPr>
        <p:spPr>
          <a:xfrm>
            <a:off x="249381" y="6068292"/>
            <a:ext cx="10307782" cy="498763"/>
          </a:xfrm>
          <a:prstGeom prst="rect">
            <a:avLst/>
          </a:prstGeom>
          <a:noFill/>
        </p:spPr>
        <p:txBody>
          <a:bodyPr wrap="square" rtlCol="0">
            <a:spAutoFit/>
          </a:bodyPr>
          <a:lstStyle/>
          <a:p>
            <a:endParaRPr lang="en-US" dirty="0"/>
          </a:p>
        </p:txBody>
      </p:sp>
      <p:sp>
        <p:nvSpPr>
          <p:cNvPr id="5" name="TextBox 4"/>
          <p:cNvSpPr txBox="1"/>
          <p:nvPr/>
        </p:nvSpPr>
        <p:spPr>
          <a:xfrm>
            <a:off x="249381" y="5736579"/>
            <a:ext cx="11096090" cy="523220"/>
          </a:xfrm>
          <a:prstGeom prst="rect">
            <a:avLst/>
          </a:prstGeom>
          <a:noFill/>
        </p:spPr>
        <p:txBody>
          <a:bodyPr wrap="square" rtlCol="0">
            <a:spAutoFit/>
          </a:bodyPr>
          <a:lstStyle/>
          <a:p>
            <a:r>
              <a:rPr lang="en-US" sz="1400" dirty="0" smtClean="0">
                <a:latin typeface="FuturaBook" panose="00000400000000000000" pitchFamily="2" charset="0"/>
              </a:rPr>
              <a:t>*In order to </a:t>
            </a:r>
            <a:r>
              <a:rPr lang="en-US" sz="1400" dirty="0">
                <a:latin typeface="FuturaBook" panose="00000400000000000000" pitchFamily="2" charset="0"/>
              </a:rPr>
              <a:t>meet the energy needs of the region as </a:t>
            </a:r>
            <a:r>
              <a:rPr lang="en-US" sz="1400" dirty="0" smtClean="0">
                <a:latin typeface="FuturaBook" panose="00000400000000000000" pitchFamily="2" charset="0"/>
              </a:rPr>
              <a:t>quickly </a:t>
            </a:r>
            <a:r>
              <a:rPr lang="en-US" sz="1400" dirty="0">
                <a:latin typeface="FuturaBook" panose="00000400000000000000" pitchFamily="2" charset="0"/>
              </a:rPr>
              <a:t>as </a:t>
            </a:r>
            <a:r>
              <a:rPr lang="en-US" sz="1400" dirty="0" smtClean="0">
                <a:latin typeface="FuturaBook" panose="00000400000000000000" pitchFamily="2" charset="0"/>
              </a:rPr>
              <a:t>possible, we are looking for opportunities to advance the construction start time to bring the new line into service at an earlier date.  </a:t>
            </a:r>
            <a:endParaRPr lang="en-US" sz="1400" dirty="0"/>
          </a:p>
        </p:txBody>
      </p:sp>
      <p:sp>
        <p:nvSpPr>
          <p:cNvPr id="6" name="TextBox 5"/>
          <p:cNvSpPr txBox="1"/>
          <p:nvPr/>
        </p:nvSpPr>
        <p:spPr>
          <a:xfrm>
            <a:off x="9657707" y="2126750"/>
            <a:ext cx="318499" cy="369332"/>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p:txBody>
      </p:sp>
      <p:sp>
        <p:nvSpPr>
          <p:cNvPr id="7" name="TextBox 6"/>
          <p:cNvSpPr txBox="1"/>
          <p:nvPr/>
        </p:nvSpPr>
        <p:spPr>
          <a:xfrm>
            <a:off x="10848265" y="2126750"/>
            <a:ext cx="318499" cy="369332"/>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381" y="1571946"/>
            <a:ext cx="10614362" cy="4006922"/>
          </a:xfrm>
          <a:prstGeom prst="rect">
            <a:avLst/>
          </a:prstGeom>
          <a:ln>
            <a:noFill/>
          </a:ln>
        </p:spPr>
      </p:pic>
      <p:sp>
        <p:nvSpPr>
          <p:cNvPr id="9" name="TextBox 8"/>
          <p:cNvSpPr txBox="1"/>
          <p:nvPr/>
        </p:nvSpPr>
        <p:spPr>
          <a:xfrm>
            <a:off x="9328934" y="1851305"/>
            <a:ext cx="246579" cy="369332"/>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p:txBody>
      </p:sp>
      <p:sp>
        <p:nvSpPr>
          <p:cNvPr id="10" name="TextBox 9"/>
          <p:cNvSpPr txBox="1"/>
          <p:nvPr/>
        </p:nvSpPr>
        <p:spPr>
          <a:xfrm>
            <a:off x="10534972" y="1883546"/>
            <a:ext cx="246579" cy="369332"/>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p:txBody>
      </p:sp>
      <p:sp>
        <p:nvSpPr>
          <p:cNvPr id="11" name="Slide Number Placeholder 3">
            <a:extLst>
              <a:ext uri="{FF2B5EF4-FFF2-40B4-BE49-F238E27FC236}">
                <a16:creationId xmlns:a16="http://schemas.microsoft.com/office/drawing/2014/main" id="{661BBA67-AEC0-A241-A625-42E5F5FDC7BD}"/>
              </a:ext>
            </a:extLst>
          </p:cNvPr>
          <p:cNvSpPr txBox="1">
            <a:spLocks/>
          </p:cNvSpPr>
          <p:nvPr/>
        </p:nvSpPr>
        <p:spPr>
          <a:xfrm>
            <a:off x="11599633" y="6398385"/>
            <a:ext cx="451195" cy="262299"/>
          </a:xfrm>
          <a:prstGeom prst="rect">
            <a:avLst/>
          </a:prstGeom>
        </p:spPr>
        <p:txBody>
          <a:bodyPr/>
          <a:lstStyle>
            <a:defPPr>
              <a:defRPr lang="en-US"/>
            </a:defPPr>
            <a:lvl1pPr marL="0" algn="l" defTabSz="914400" rtl="0" eaLnBrk="1" latinLnBrk="0" hangingPunct="1">
              <a:defRPr sz="1800" kern="1200">
                <a:solidFill>
                  <a:schemeClr val="tx1">
                    <a:lumMod val="65000"/>
                    <a:lumOff val="35000"/>
                  </a:schemeClr>
                </a:solidFill>
                <a:latin typeface="Futura PT Book" panose="020B05020202040203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t>16</a:t>
            </a:r>
            <a:endParaRPr lang="en-US" sz="1400" b="1" dirty="0"/>
          </a:p>
        </p:txBody>
      </p:sp>
    </p:spTree>
    <p:extLst>
      <p:ext uri="{BB962C8B-B14F-4D97-AF65-F5344CB8AC3E}">
        <p14:creationId xmlns:p14="http://schemas.microsoft.com/office/powerpoint/2010/main" val="29644854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1F0B716-61D5-014A-A40C-50C672CA3C39}"/>
              </a:ext>
            </a:extLst>
          </p:cNvPr>
          <p:cNvSpPr txBox="1">
            <a:spLocks/>
          </p:cNvSpPr>
          <p:nvPr/>
        </p:nvSpPr>
        <p:spPr>
          <a:xfrm>
            <a:off x="581900" y="523805"/>
            <a:ext cx="7398000" cy="8223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32">
              <a:lnSpc>
                <a:spcPct val="100000"/>
              </a:lnSpc>
              <a:spcBef>
                <a:spcPts val="0"/>
              </a:spcBef>
              <a:buNone/>
              <a:defRPr/>
            </a:pPr>
            <a:r>
              <a:rPr lang="en-US" sz="4400" b="1" dirty="0">
                <a:solidFill>
                  <a:prstClr val="black"/>
                </a:solidFill>
                <a:latin typeface="FuturaBook" pitchFamily="2" charset="0"/>
              </a:rPr>
              <a:t>LIVE QUESTION PERIOD</a:t>
            </a:r>
            <a:endParaRPr lang="en-US" sz="4400" dirty="0">
              <a:solidFill>
                <a:prstClr val="black"/>
              </a:solidFill>
              <a:latin typeface="Calibri" panose="020F0502020204030204"/>
            </a:endParaRPr>
          </a:p>
        </p:txBody>
      </p:sp>
      <p:sp>
        <p:nvSpPr>
          <p:cNvPr id="6" name="Content Placeholder 2">
            <a:extLst>
              <a:ext uri="{FF2B5EF4-FFF2-40B4-BE49-F238E27FC236}">
                <a16:creationId xmlns:a16="http://schemas.microsoft.com/office/drawing/2014/main" id="{2B38AE77-8D4D-6049-8E56-C99432BD8B4C}"/>
              </a:ext>
            </a:extLst>
          </p:cNvPr>
          <p:cNvSpPr txBox="1">
            <a:spLocks/>
          </p:cNvSpPr>
          <p:nvPr/>
        </p:nvSpPr>
        <p:spPr>
          <a:xfrm>
            <a:off x="323283" y="1975559"/>
            <a:ext cx="7398000" cy="3173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32">
              <a:lnSpc>
                <a:spcPct val="100000"/>
              </a:lnSpc>
              <a:spcAft>
                <a:spcPts val="600"/>
              </a:spcAft>
              <a:buNone/>
              <a:defRPr/>
            </a:pPr>
            <a:endParaRPr lang="en-US" sz="2200" dirty="0">
              <a:solidFill>
                <a:srgbClr val="FF0000"/>
              </a:solidFill>
              <a:latin typeface="FuturaBook" pitchFamily="2" charset="0"/>
            </a:endParaRPr>
          </a:p>
        </p:txBody>
      </p:sp>
      <p:sp>
        <p:nvSpPr>
          <p:cNvPr id="7" name="Content Placeholder 2">
            <a:extLst>
              <a:ext uri="{FF2B5EF4-FFF2-40B4-BE49-F238E27FC236}">
                <a16:creationId xmlns:a16="http://schemas.microsoft.com/office/drawing/2014/main" id="{72A3FE53-A41C-0C4C-B544-74930B22A29A}"/>
              </a:ext>
            </a:extLst>
          </p:cNvPr>
          <p:cNvSpPr txBox="1">
            <a:spLocks/>
          </p:cNvSpPr>
          <p:nvPr/>
        </p:nvSpPr>
        <p:spPr>
          <a:xfrm>
            <a:off x="581900" y="1329452"/>
            <a:ext cx="7398000" cy="4628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32">
              <a:lnSpc>
                <a:spcPct val="100000"/>
              </a:lnSpc>
              <a:spcAft>
                <a:spcPts val="600"/>
              </a:spcAft>
              <a:buNone/>
              <a:defRPr/>
            </a:pPr>
            <a:r>
              <a:rPr lang="en-US" b="1" dirty="0">
                <a:solidFill>
                  <a:prstClr val="black"/>
                </a:solidFill>
                <a:latin typeface="FuturaBook" pitchFamily="2" charset="0"/>
              </a:rPr>
              <a:t>Panelists </a:t>
            </a:r>
          </a:p>
        </p:txBody>
      </p:sp>
      <p:sp>
        <p:nvSpPr>
          <p:cNvPr id="4" name="Rectangle 3"/>
          <p:cNvSpPr/>
          <p:nvPr/>
        </p:nvSpPr>
        <p:spPr>
          <a:xfrm>
            <a:off x="611316" y="2027377"/>
            <a:ext cx="9447085" cy="3323987"/>
          </a:xfrm>
          <a:prstGeom prst="rect">
            <a:avLst/>
          </a:prstGeom>
        </p:spPr>
        <p:txBody>
          <a:bodyPr wrap="square" numCol="2">
            <a:spAutoFit/>
          </a:bodyPr>
          <a:lstStyle/>
          <a:p>
            <a:pPr defTabSz="914332">
              <a:spcAft>
                <a:spcPts val="1200"/>
              </a:spcAft>
              <a:defRPr/>
            </a:pPr>
            <a:r>
              <a:rPr lang="en-US" dirty="0">
                <a:solidFill>
                  <a:prstClr val="black"/>
                </a:solidFill>
                <a:latin typeface="FuturaBook" pitchFamily="2" charset="0"/>
              </a:rPr>
              <a:t>Daniel </a:t>
            </a:r>
            <a:r>
              <a:rPr lang="en-US" dirty="0" smtClean="0">
                <a:solidFill>
                  <a:prstClr val="black"/>
                </a:solidFill>
                <a:latin typeface="FuturaBook" pitchFamily="2" charset="0"/>
              </a:rPr>
              <a:t>Levitan</a:t>
            </a:r>
            <a:r>
              <a:rPr lang="en-US" dirty="0">
                <a:solidFill>
                  <a:prstClr val="black"/>
                </a:solidFill>
                <a:latin typeface="FuturaBook" pitchFamily="2" charset="0"/>
              </a:rPr>
              <a:t/>
            </a:r>
            <a:br>
              <a:rPr lang="en-US" dirty="0">
                <a:solidFill>
                  <a:prstClr val="black"/>
                </a:solidFill>
                <a:latin typeface="FuturaBook" pitchFamily="2" charset="0"/>
              </a:rPr>
            </a:br>
            <a:r>
              <a:rPr lang="en-US" i="1" dirty="0">
                <a:solidFill>
                  <a:prstClr val="black"/>
                </a:solidFill>
                <a:latin typeface="FuturaBook" pitchFamily="2" charset="0"/>
              </a:rPr>
              <a:t>Vice President of Stakeholder Relations</a:t>
            </a:r>
          </a:p>
          <a:p>
            <a:pPr defTabSz="914332">
              <a:spcAft>
                <a:spcPts val="1200"/>
              </a:spcAft>
              <a:defRPr/>
            </a:pPr>
            <a:r>
              <a:rPr lang="en-US" dirty="0">
                <a:solidFill>
                  <a:prstClr val="black"/>
                </a:solidFill>
                <a:latin typeface="FuturaBook" pitchFamily="2" charset="0"/>
              </a:rPr>
              <a:t>John Chadwick</a:t>
            </a:r>
            <a:br>
              <a:rPr lang="en-US" dirty="0">
                <a:solidFill>
                  <a:prstClr val="black"/>
                </a:solidFill>
                <a:latin typeface="FuturaBook" pitchFamily="2" charset="0"/>
              </a:rPr>
            </a:br>
            <a:r>
              <a:rPr lang="en-US" i="1" dirty="0">
                <a:solidFill>
                  <a:prstClr val="black"/>
                </a:solidFill>
                <a:latin typeface="FuturaBook" pitchFamily="2" charset="0"/>
              </a:rPr>
              <a:t>Manager, Environmental Services </a:t>
            </a:r>
          </a:p>
          <a:p>
            <a:pPr defTabSz="914332">
              <a:spcAft>
                <a:spcPts val="1200"/>
              </a:spcAft>
              <a:defRPr/>
            </a:pPr>
            <a:r>
              <a:rPr lang="en-US" dirty="0">
                <a:solidFill>
                  <a:prstClr val="black"/>
                </a:solidFill>
                <a:latin typeface="FuturaBook" pitchFamily="2" charset="0"/>
              </a:rPr>
              <a:t>Andrew Luis</a:t>
            </a:r>
            <a:br>
              <a:rPr lang="en-US" dirty="0">
                <a:solidFill>
                  <a:prstClr val="black"/>
                </a:solidFill>
                <a:latin typeface="FuturaBook" pitchFamily="2" charset="0"/>
              </a:rPr>
            </a:br>
            <a:r>
              <a:rPr lang="en-US" i="1" dirty="0">
                <a:solidFill>
                  <a:prstClr val="black"/>
                </a:solidFill>
                <a:latin typeface="FuturaBook" pitchFamily="2" charset="0"/>
              </a:rPr>
              <a:t>Senior Real Estate Coordinator </a:t>
            </a:r>
          </a:p>
          <a:p>
            <a:pPr defTabSz="914332">
              <a:spcAft>
                <a:spcPts val="1200"/>
              </a:spcAft>
              <a:defRPr/>
            </a:pPr>
            <a:endParaRPr lang="en-US" dirty="0" smtClean="0">
              <a:solidFill>
                <a:prstClr val="black"/>
              </a:solidFill>
              <a:latin typeface="FuturaBook" pitchFamily="2" charset="0"/>
            </a:endParaRPr>
          </a:p>
          <a:p>
            <a:pPr defTabSz="914332">
              <a:spcAft>
                <a:spcPts val="1200"/>
              </a:spcAft>
              <a:defRPr/>
            </a:pPr>
            <a:endParaRPr lang="en-US" dirty="0">
              <a:solidFill>
                <a:prstClr val="black"/>
              </a:solidFill>
              <a:latin typeface="FuturaBook" pitchFamily="2" charset="0"/>
            </a:endParaRPr>
          </a:p>
          <a:p>
            <a:pPr defTabSz="914332">
              <a:spcAft>
                <a:spcPts val="1200"/>
              </a:spcAft>
              <a:defRPr/>
            </a:pPr>
            <a:endParaRPr lang="en-US" dirty="0">
              <a:solidFill>
                <a:prstClr val="black"/>
              </a:solidFill>
              <a:latin typeface="FuturaBook" pitchFamily="2" charset="0"/>
            </a:endParaRPr>
          </a:p>
          <a:p>
            <a:pPr defTabSz="914332">
              <a:spcAft>
                <a:spcPts val="1200"/>
              </a:spcAft>
              <a:defRPr/>
            </a:pPr>
            <a:r>
              <a:rPr lang="en-US" dirty="0">
                <a:solidFill>
                  <a:prstClr val="black"/>
                </a:solidFill>
                <a:latin typeface="FuturaBook" pitchFamily="2" charset="0"/>
              </a:rPr>
              <a:t>Sanjiv (Sonny) Karunakaran</a:t>
            </a:r>
            <a:br>
              <a:rPr lang="en-US" dirty="0">
                <a:solidFill>
                  <a:prstClr val="black"/>
                </a:solidFill>
                <a:latin typeface="FuturaBook" pitchFamily="2" charset="0"/>
              </a:rPr>
            </a:br>
            <a:r>
              <a:rPr lang="en-US" i="1" dirty="0">
                <a:solidFill>
                  <a:prstClr val="black"/>
                </a:solidFill>
                <a:latin typeface="FuturaBook" pitchFamily="2" charset="0"/>
              </a:rPr>
              <a:t>Director, Project Delivery </a:t>
            </a:r>
          </a:p>
          <a:p>
            <a:pPr defTabSz="914332">
              <a:spcAft>
                <a:spcPts val="1200"/>
              </a:spcAft>
              <a:defRPr/>
            </a:pPr>
            <a:r>
              <a:rPr lang="en-US" dirty="0">
                <a:solidFill>
                  <a:prstClr val="black"/>
                </a:solidFill>
                <a:latin typeface="FuturaBook" pitchFamily="2" charset="0"/>
              </a:rPr>
              <a:t>Sara Jane Souliere</a:t>
            </a:r>
            <a:br>
              <a:rPr lang="en-US" dirty="0">
                <a:solidFill>
                  <a:prstClr val="black"/>
                </a:solidFill>
                <a:latin typeface="FuturaBook" pitchFamily="2" charset="0"/>
              </a:rPr>
            </a:br>
            <a:r>
              <a:rPr lang="en-US" i="1" dirty="0">
                <a:solidFill>
                  <a:prstClr val="black"/>
                </a:solidFill>
                <a:latin typeface="FuturaBook" pitchFamily="2" charset="0"/>
              </a:rPr>
              <a:t>Senior Advisor, Indigenous Relations </a:t>
            </a:r>
          </a:p>
        </p:txBody>
      </p:sp>
      <p:sp>
        <p:nvSpPr>
          <p:cNvPr id="19" name="TextBox 18"/>
          <p:cNvSpPr txBox="1"/>
          <p:nvPr/>
        </p:nvSpPr>
        <p:spPr>
          <a:xfrm>
            <a:off x="581900" y="4191810"/>
            <a:ext cx="5440211" cy="584775"/>
          </a:xfrm>
          <a:prstGeom prst="rect">
            <a:avLst/>
          </a:prstGeom>
          <a:noFill/>
        </p:spPr>
        <p:txBody>
          <a:bodyPr wrap="square" rtlCol="0">
            <a:spAutoFit/>
          </a:bodyPr>
          <a:lstStyle/>
          <a:p>
            <a:pPr lvl="0">
              <a:defRPr/>
            </a:pPr>
            <a:r>
              <a:rPr lang="en-US" sz="1600" b="1" dirty="0">
                <a:solidFill>
                  <a:srgbClr val="2F4577"/>
                </a:solidFill>
                <a:latin typeface="FuturaBook" pitchFamily="2" charset="0"/>
              </a:rPr>
              <a:t>If we </a:t>
            </a:r>
            <a:r>
              <a:rPr lang="en-US" sz="1600" b="1" dirty="0" smtClean="0">
                <a:solidFill>
                  <a:srgbClr val="2F4577"/>
                </a:solidFill>
                <a:latin typeface="FuturaBook" pitchFamily="2" charset="0"/>
              </a:rPr>
              <a:t>didn’t </a:t>
            </a:r>
            <a:r>
              <a:rPr lang="en-US" sz="1600" b="1" dirty="0">
                <a:solidFill>
                  <a:srgbClr val="2F4577"/>
                </a:solidFill>
                <a:latin typeface="FuturaBook" pitchFamily="2" charset="0"/>
              </a:rPr>
              <a:t>get to your question during tonight’s discussion, please contact </a:t>
            </a:r>
            <a:r>
              <a:rPr lang="en-US" sz="1600" b="1" dirty="0" smtClean="0">
                <a:solidFill>
                  <a:srgbClr val="2F4577"/>
                </a:solidFill>
                <a:latin typeface="FuturaBook" pitchFamily="2" charset="0"/>
              </a:rPr>
              <a:t>us: </a:t>
            </a:r>
            <a:endParaRPr lang="en-US" sz="1600" b="1" dirty="0">
              <a:solidFill>
                <a:srgbClr val="2F4577"/>
              </a:solidFill>
              <a:latin typeface="FuturaBook" pitchFamily="2" charset="0"/>
            </a:endParaRPr>
          </a:p>
        </p:txBody>
      </p:sp>
      <p:pic>
        <p:nvPicPr>
          <p:cNvPr id="15" name="Picture 14"/>
          <p:cNvPicPr>
            <a:picLocks noChangeAspect="1"/>
          </p:cNvPicPr>
          <p:nvPr/>
        </p:nvPicPr>
        <p:blipFill>
          <a:blip r:embed="rId3">
            <a:extLst>
              <a:ext uri="{96DAC541-7B7A-43D3-8B79-37D633B846F1}">
                <asvg:svgBlip xmlns="" xmlns:asvg="http://schemas.microsoft.com/office/drawing/2016/SVG/main" r:embed="rId4"/>
              </a:ext>
            </a:extLst>
          </a:blip>
          <a:srcRect/>
          <a:stretch/>
        </p:blipFill>
        <p:spPr>
          <a:xfrm>
            <a:off x="447699" y="4898436"/>
            <a:ext cx="5874164" cy="1392513"/>
          </a:xfrm>
          <a:prstGeom prst="rect">
            <a:avLst/>
          </a:prstGeom>
        </p:spPr>
      </p:pic>
      <p:grpSp>
        <p:nvGrpSpPr>
          <p:cNvPr id="3" name="Group 2"/>
          <p:cNvGrpSpPr/>
          <p:nvPr/>
        </p:nvGrpSpPr>
        <p:grpSpPr>
          <a:xfrm>
            <a:off x="6609895" y="4484198"/>
            <a:ext cx="5386988" cy="819420"/>
            <a:chOff x="6212645" y="5008962"/>
            <a:chExt cx="5386988" cy="819420"/>
          </a:xfrm>
        </p:grpSpPr>
        <p:sp>
          <p:nvSpPr>
            <p:cNvPr id="9" name="TextBox 8"/>
            <p:cNvSpPr txBox="1"/>
            <p:nvPr/>
          </p:nvSpPr>
          <p:spPr>
            <a:xfrm>
              <a:off x="6212645" y="5008962"/>
              <a:ext cx="5386988" cy="338554"/>
            </a:xfrm>
            <a:prstGeom prst="rect">
              <a:avLst/>
            </a:prstGeom>
            <a:noFill/>
          </p:spPr>
          <p:txBody>
            <a:bodyPr wrap="square" rtlCol="0">
              <a:spAutoFit/>
            </a:bodyPr>
            <a:lstStyle/>
            <a:p>
              <a:pPr defTabSz="914332">
                <a:defRPr/>
              </a:pPr>
              <a:r>
                <a:rPr lang="en-US" sz="1600" b="1" dirty="0">
                  <a:solidFill>
                    <a:srgbClr val="2F4577"/>
                  </a:solidFill>
                  <a:latin typeface="FuturaBook" panose="00000400000000000000" pitchFamily="2" charset="0"/>
                </a:rPr>
                <a:t>View our interactive map: </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6327" y="5395509"/>
              <a:ext cx="456921" cy="432873"/>
            </a:xfrm>
            <a:prstGeom prst="rect">
              <a:avLst/>
            </a:prstGeom>
          </p:spPr>
        </p:pic>
        <p:sp>
          <p:nvSpPr>
            <p:cNvPr id="13" name="TextBox 12"/>
            <p:cNvSpPr txBox="1"/>
            <p:nvPr/>
          </p:nvSpPr>
          <p:spPr>
            <a:xfrm>
              <a:off x="6792890" y="5466195"/>
              <a:ext cx="3125683" cy="276999"/>
            </a:xfrm>
            <a:prstGeom prst="rect">
              <a:avLst/>
            </a:prstGeom>
            <a:noFill/>
          </p:spPr>
          <p:txBody>
            <a:bodyPr wrap="square" rtlCol="0">
              <a:spAutoFit/>
            </a:bodyPr>
            <a:lstStyle/>
            <a:p>
              <a:pPr defTabSz="914332">
                <a:defRPr/>
              </a:pPr>
              <a:r>
                <a:rPr lang="en-US" sz="1200" b="1" dirty="0">
                  <a:solidFill>
                    <a:srgbClr val="2F4577"/>
                  </a:solidFill>
                  <a:latin typeface="Futura Std Book"/>
                </a:rPr>
                <a:t>www.arcg.is/1PKL1n</a:t>
              </a:r>
            </a:p>
          </p:txBody>
        </p:sp>
      </p:grpSp>
      <p:sp>
        <p:nvSpPr>
          <p:cNvPr id="14" name="Slide Number Placeholder 3">
            <a:extLst>
              <a:ext uri="{FF2B5EF4-FFF2-40B4-BE49-F238E27FC236}">
                <a16:creationId xmlns:a16="http://schemas.microsoft.com/office/drawing/2014/main" id="{661BBA67-AEC0-A241-A625-42E5F5FDC7BD}"/>
              </a:ext>
            </a:extLst>
          </p:cNvPr>
          <p:cNvSpPr txBox="1">
            <a:spLocks/>
          </p:cNvSpPr>
          <p:nvPr/>
        </p:nvSpPr>
        <p:spPr>
          <a:xfrm>
            <a:off x="11599633" y="6398385"/>
            <a:ext cx="451195" cy="262299"/>
          </a:xfrm>
          <a:prstGeom prst="rect">
            <a:avLst/>
          </a:prstGeom>
        </p:spPr>
        <p:txBody>
          <a:bodyPr/>
          <a:lstStyle>
            <a:defPPr>
              <a:defRPr lang="en-US"/>
            </a:defPPr>
            <a:lvl1pPr marL="0" algn="l" defTabSz="914400" rtl="0" eaLnBrk="1" latinLnBrk="0" hangingPunct="1">
              <a:defRPr sz="1800" kern="1200">
                <a:solidFill>
                  <a:schemeClr val="tx1">
                    <a:lumMod val="65000"/>
                    <a:lumOff val="35000"/>
                  </a:schemeClr>
                </a:solidFill>
                <a:latin typeface="Futura PT Book" panose="020B05020202040203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t>17</a:t>
            </a:r>
            <a:endParaRPr lang="en-US" sz="1400" b="1" dirty="0"/>
          </a:p>
        </p:txBody>
      </p:sp>
      <p:grpSp>
        <p:nvGrpSpPr>
          <p:cNvPr id="16" name="Group 15"/>
          <p:cNvGrpSpPr/>
          <p:nvPr/>
        </p:nvGrpSpPr>
        <p:grpSpPr>
          <a:xfrm>
            <a:off x="6627128" y="5446882"/>
            <a:ext cx="5527007" cy="819423"/>
            <a:chOff x="6212645" y="5008962"/>
            <a:chExt cx="5386988" cy="819420"/>
          </a:xfrm>
        </p:grpSpPr>
        <p:sp>
          <p:nvSpPr>
            <p:cNvPr id="17" name="TextBox 16"/>
            <p:cNvSpPr txBox="1"/>
            <p:nvPr/>
          </p:nvSpPr>
          <p:spPr>
            <a:xfrm>
              <a:off x="6212645" y="5008962"/>
              <a:ext cx="5386988" cy="338553"/>
            </a:xfrm>
            <a:prstGeom prst="rect">
              <a:avLst/>
            </a:prstGeom>
            <a:noFill/>
          </p:spPr>
          <p:txBody>
            <a:bodyPr wrap="square" rtlCol="0">
              <a:spAutoFit/>
            </a:bodyPr>
            <a:lstStyle/>
            <a:p>
              <a:pPr defTabSz="914332">
                <a:defRPr/>
              </a:pPr>
              <a:r>
                <a:rPr lang="en-US" sz="1600" b="1" dirty="0">
                  <a:solidFill>
                    <a:srgbClr val="2F4577"/>
                  </a:solidFill>
                  <a:latin typeface="FuturaBook" panose="00000400000000000000" pitchFamily="2" charset="0"/>
                </a:rPr>
                <a:t>Visit our virtual open house: </a:t>
              </a: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6327" y="5395509"/>
              <a:ext cx="456921" cy="432873"/>
            </a:xfrm>
            <a:prstGeom prst="rect">
              <a:avLst/>
            </a:prstGeom>
          </p:spPr>
        </p:pic>
        <p:sp>
          <p:nvSpPr>
            <p:cNvPr id="20" name="TextBox 19"/>
            <p:cNvSpPr txBox="1"/>
            <p:nvPr/>
          </p:nvSpPr>
          <p:spPr>
            <a:xfrm>
              <a:off x="6792890" y="5466195"/>
              <a:ext cx="3125683" cy="276998"/>
            </a:xfrm>
            <a:prstGeom prst="rect">
              <a:avLst/>
            </a:prstGeom>
            <a:noFill/>
          </p:spPr>
          <p:txBody>
            <a:bodyPr wrap="square" rtlCol="0">
              <a:spAutoFit/>
            </a:bodyPr>
            <a:lstStyle/>
            <a:p>
              <a:pPr lvl="0">
                <a:defRPr/>
              </a:pPr>
              <a:r>
                <a:rPr lang="en-US" sz="1200" b="1" dirty="0">
                  <a:solidFill>
                    <a:srgbClr val="2F4577"/>
                  </a:solidFill>
                  <a:latin typeface="Futura Std Book"/>
                </a:rPr>
                <a:t>chatham-to-lakeshore-openhouse.com</a:t>
              </a:r>
            </a:p>
          </p:txBody>
        </p:sp>
      </p:grpSp>
    </p:spTree>
    <p:extLst>
      <p:ext uri="{BB962C8B-B14F-4D97-AF65-F5344CB8AC3E}">
        <p14:creationId xmlns:p14="http://schemas.microsoft.com/office/powerpoint/2010/main" val="1116499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661BBA67-AEC0-A241-A625-42E5F5FDC7BD}"/>
              </a:ext>
            </a:extLst>
          </p:cNvPr>
          <p:cNvSpPr txBox="1">
            <a:spLocks/>
          </p:cNvSpPr>
          <p:nvPr/>
        </p:nvSpPr>
        <p:spPr>
          <a:xfrm>
            <a:off x="11599633" y="6398385"/>
            <a:ext cx="451195" cy="262299"/>
          </a:xfrm>
          <a:prstGeom prst="rect">
            <a:avLst/>
          </a:prstGeom>
        </p:spPr>
        <p:txBody>
          <a:bodyPr/>
          <a:lstStyle>
            <a:defPPr>
              <a:defRPr lang="en-US"/>
            </a:defPPr>
            <a:lvl1pPr marL="0" algn="l" defTabSz="914400" rtl="0" eaLnBrk="1" latinLnBrk="0" hangingPunct="1">
              <a:defRPr sz="1800" kern="1200">
                <a:solidFill>
                  <a:schemeClr val="tx1">
                    <a:lumMod val="65000"/>
                    <a:lumOff val="35000"/>
                  </a:schemeClr>
                </a:solidFill>
                <a:latin typeface="Futura PT Book" panose="020B05020202040203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t>2</a:t>
            </a:r>
          </a:p>
        </p:txBody>
      </p:sp>
      <p:sp>
        <p:nvSpPr>
          <p:cNvPr id="5" name="Content Placeholder 2">
            <a:extLst>
              <a:ext uri="{FF2B5EF4-FFF2-40B4-BE49-F238E27FC236}">
                <a16:creationId xmlns:a16="http://schemas.microsoft.com/office/drawing/2014/main" id="{01F0B716-61D5-014A-A40C-50C672CA3C39}"/>
              </a:ext>
            </a:extLst>
          </p:cNvPr>
          <p:cNvSpPr txBox="1">
            <a:spLocks/>
          </p:cNvSpPr>
          <p:nvPr/>
        </p:nvSpPr>
        <p:spPr>
          <a:xfrm>
            <a:off x="581900" y="523805"/>
            <a:ext cx="7398000" cy="8223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4400" b="1" dirty="0">
                <a:latin typeface="FuturaBook" pitchFamily="2" charset="0"/>
              </a:rPr>
              <a:t>TONIGHT’S AGENDA</a:t>
            </a:r>
            <a:endParaRPr lang="en-US" sz="4400" dirty="0"/>
          </a:p>
        </p:txBody>
      </p:sp>
      <p:sp>
        <p:nvSpPr>
          <p:cNvPr id="6" name="Content Placeholder 2">
            <a:extLst>
              <a:ext uri="{FF2B5EF4-FFF2-40B4-BE49-F238E27FC236}">
                <a16:creationId xmlns:a16="http://schemas.microsoft.com/office/drawing/2014/main" id="{2B38AE77-8D4D-6049-8E56-C99432BD8B4C}"/>
              </a:ext>
            </a:extLst>
          </p:cNvPr>
          <p:cNvSpPr txBox="1">
            <a:spLocks/>
          </p:cNvSpPr>
          <p:nvPr/>
        </p:nvSpPr>
        <p:spPr>
          <a:xfrm>
            <a:off x="581903" y="1717603"/>
            <a:ext cx="8638300" cy="31335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2200" dirty="0">
                <a:latin typeface="FuturaBook" pitchFamily="2" charset="0"/>
              </a:rPr>
              <a:t>Project and Class Environmental Assessment process update</a:t>
            </a:r>
          </a:p>
          <a:p>
            <a:pPr>
              <a:spcAft>
                <a:spcPts val="1200"/>
              </a:spcAft>
            </a:pPr>
            <a:r>
              <a:rPr lang="en-US" sz="2200" dirty="0">
                <a:latin typeface="FuturaBook" pitchFamily="2" charset="0"/>
              </a:rPr>
              <a:t>Route evaluation process and selection of the preferred route alternative</a:t>
            </a:r>
          </a:p>
          <a:p>
            <a:pPr>
              <a:spcAft>
                <a:spcPts val="1200"/>
              </a:spcAft>
            </a:pPr>
            <a:r>
              <a:rPr lang="en-US" sz="2200" dirty="0">
                <a:latin typeface="FuturaBook" pitchFamily="2" charset="0"/>
              </a:rPr>
              <a:t>Ongoing engagement</a:t>
            </a:r>
          </a:p>
          <a:p>
            <a:pPr>
              <a:spcAft>
                <a:spcPts val="1200"/>
              </a:spcAft>
            </a:pPr>
            <a:r>
              <a:rPr lang="en-US" sz="2200" dirty="0">
                <a:latin typeface="FuturaBook" pitchFamily="2" charset="0"/>
              </a:rPr>
              <a:t>Next steps</a:t>
            </a:r>
          </a:p>
          <a:p>
            <a:pPr>
              <a:spcAft>
                <a:spcPts val="1200"/>
              </a:spcAft>
            </a:pPr>
            <a:r>
              <a:rPr lang="en-US" sz="2200" dirty="0" smtClean="0">
                <a:latin typeface="FuturaBook" pitchFamily="2" charset="0"/>
              </a:rPr>
              <a:t>Live </a:t>
            </a:r>
            <a:r>
              <a:rPr lang="en-US" sz="2200" dirty="0">
                <a:latin typeface="FuturaBook" pitchFamily="2" charset="0"/>
              </a:rPr>
              <a:t>Q&amp;A session </a:t>
            </a:r>
          </a:p>
        </p:txBody>
      </p:sp>
    </p:spTree>
    <p:extLst>
      <p:ext uri="{BB962C8B-B14F-4D97-AF65-F5344CB8AC3E}">
        <p14:creationId xmlns:p14="http://schemas.microsoft.com/office/powerpoint/2010/main" val="4172740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1F0B716-61D5-014A-A40C-50C672CA3C39}"/>
              </a:ext>
            </a:extLst>
          </p:cNvPr>
          <p:cNvSpPr txBox="1">
            <a:spLocks/>
          </p:cNvSpPr>
          <p:nvPr/>
        </p:nvSpPr>
        <p:spPr>
          <a:xfrm>
            <a:off x="797657" y="523805"/>
            <a:ext cx="7398000" cy="15437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4400" b="1" dirty="0">
                <a:latin typeface="FuturaBook" pitchFamily="2" charset="0"/>
              </a:rPr>
              <a:t>HOW </a:t>
            </a:r>
            <a:r>
              <a:rPr lang="en-US" sz="4400" b="1" dirty="0" smtClean="0">
                <a:latin typeface="FuturaBook" pitchFamily="2" charset="0"/>
              </a:rPr>
              <a:t>YOU CAN </a:t>
            </a:r>
            <a:r>
              <a:rPr lang="en-US" sz="4400" b="1" dirty="0">
                <a:latin typeface="FuturaBook" pitchFamily="2" charset="0"/>
              </a:rPr>
              <a:t>PARTICIPATE TONIGHT </a:t>
            </a:r>
          </a:p>
          <a:p>
            <a:pPr marL="0" indent="0">
              <a:lnSpc>
                <a:spcPct val="100000"/>
              </a:lnSpc>
              <a:spcBef>
                <a:spcPts val="0"/>
              </a:spcBef>
              <a:buNone/>
            </a:pPr>
            <a:endParaRPr lang="en-US" sz="4400" dirty="0"/>
          </a:p>
        </p:txBody>
      </p:sp>
      <p:sp>
        <p:nvSpPr>
          <p:cNvPr id="3" name="Content Placeholder 2">
            <a:extLst>
              <a:ext uri="{FF2B5EF4-FFF2-40B4-BE49-F238E27FC236}">
                <a16:creationId xmlns:a16="http://schemas.microsoft.com/office/drawing/2014/main" id="{2B38AE77-8D4D-6049-8E56-C99432BD8B4C}"/>
              </a:ext>
            </a:extLst>
          </p:cNvPr>
          <p:cNvSpPr txBox="1">
            <a:spLocks/>
          </p:cNvSpPr>
          <p:nvPr/>
        </p:nvSpPr>
        <p:spPr>
          <a:xfrm>
            <a:off x="1576673" y="2585559"/>
            <a:ext cx="8044875" cy="16090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2200" dirty="0">
                <a:latin typeface="FuturaBook" pitchFamily="2" charset="0"/>
              </a:rPr>
              <a:t>Press 3 on your telephone at any time to ask a question</a:t>
            </a:r>
            <a:br>
              <a:rPr lang="en-US" sz="2200" dirty="0">
                <a:latin typeface="FuturaBook" pitchFamily="2" charset="0"/>
              </a:rPr>
            </a:br>
            <a:r>
              <a:rPr lang="en-US" sz="2200" dirty="0">
                <a:latin typeface="FuturaBook" pitchFamily="2" charset="0"/>
              </a:rPr>
              <a:t/>
            </a:r>
            <a:br>
              <a:rPr lang="en-US" sz="2200" dirty="0">
                <a:latin typeface="FuturaBook" pitchFamily="2" charset="0"/>
              </a:rPr>
            </a:br>
            <a:r>
              <a:rPr lang="en-US" sz="2200" dirty="0">
                <a:latin typeface="FuturaBook" pitchFamily="2" charset="0"/>
              </a:rPr>
              <a:t/>
            </a:r>
            <a:br>
              <a:rPr lang="en-US" sz="2200" dirty="0">
                <a:latin typeface="FuturaBook" pitchFamily="2" charset="0"/>
              </a:rPr>
            </a:br>
            <a:r>
              <a:rPr lang="en-US" sz="2200" dirty="0">
                <a:latin typeface="FuturaBook" pitchFamily="2" charset="0"/>
              </a:rPr>
              <a:t>Type a question in the submission box on the right hand side </a:t>
            </a:r>
          </a:p>
        </p:txBody>
      </p:sp>
      <p:pic>
        <p:nvPicPr>
          <p:cNvPr id="5" name="Graphic 17">
            <a:extLst>
              <a:ext uri="{FF2B5EF4-FFF2-40B4-BE49-F238E27FC236}">
                <a16:creationId xmlns:a16="http://schemas.microsoft.com/office/drawing/2014/main" id="{D77125B4-B0EC-7B43-B540-5FADF19391D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65661" y="2357401"/>
            <a:ext cx="611011" cy="629527"/>
          </a:xfrm>
          <a:prstGeom prst="rect">
            <a:avLst/>
          </a:prstGeom>
        </p:spPr>
      </p:pic>
      <p:pic>
        <p:nvPicPr>
          <p:cNvPr id="6" name="Picture 5"/>
          <p:cNvPicPr>
            <a:picLocks noChangeAspect="1"/>
          </p:cNvPicPr>
          <p:nvPr/>
        </p:nvPicPr>
        <p:blipFill>
          <a:blip r:embed="rId4"/>
          <a:stretch>
            <a:fillRect/>
          </a:stretch>
        </p:blipFill>
        <p:spPr>
          <a:xfrm>
            <a:off x="965660" y="3276810"/>
            <a:ext cx="609653" cy="627943"/>
          </a:xfrm>
          <a:prstGeom prst="rect">
            <a:avLst/>
          </a:prstGeom>
        </p:spPr>
      </p:pic>
      <p:sp>
        <p:nvSpPr>
          <p:cNvPr id="12" name="Slide Number Placeholder 3">
            <a:extLst>
              <a:ext uri="{FF2B5EF4-FFF2-40B4-BE49-F238E27FC236}">
                <a16:creationId xmlns:a16="http://schemas.microsoft.com/office/drawing/2014/main" id="{661BBA67-AEC0-A241-A625-42E5F5FDC7BD}"/>
              </a:ext>
            </a:extLst>
          </p:cNvPr>
          <p:cNvSpPr txBox="1">
            <a:spLocks/>
          </p:cNvSpPr>
          <p:nvPr/>
        </p:nvSpPr>
        <p:spPr>
          <a:xfrm>
            <a:off x="11545061" y="6398385"/>
            <a:ext cx="451195" cy="262299"/>
          </a:xfrm>
          <a:prstGeom prst="rect">
            <a:avLst/>
          </a:prstGeom>
        </p:spPr>
        <p:txBody>
          <a:bodyPr/>
          <a:lstStyle>
            <a:defPPr>
              <a:defRPr lang="en-US"/>
            </a:defPPr>
            <a:lvl1pPr marL="0" algn="l" defTabSz="914400" rtl="0" eaLnBrk="1" latinLnBrk="0" hangingPunct="1">
              <a:defRPr sz="1800" kern="1200">
                <a:solidFill>
                  <a:schemeClr val="tx1">
                    <a:lumMod val="65000"/>
                    <a:lumOff val="35000"/>
                  </a:schemeClr>
                </a:solidFill>
                <a:latin typeface="Futura PT Book" panose="020B05020202040203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t>3</a:t>
            </a:r>
          </a:p>
        </p:txBody>
      </p:sp>
    </p:spTree>
    <p:extLst>
      <p:ext uri="{BB962C8B-B14F-4D97-AF65-F5344CB8AC3E}">
        <p14:creationId xmlns:p14="http://schemas.microsoft.com/office/powerpoint/2010/main" val="962310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1F0B716-61D5-014A-A40C-50C672CA3C39}"/>
              </a:ext>
            </a:extLst>
          </p:cNvPr>
          <p:cNvSpPr txBox="1">
            <a:spLocks/>
          </p:cNvSpPr>
          <p:nvPr/>
        </p:nvSpPr>
        <p:spPr>
          <a:xfrm>
            <a:off x="3593787" y="326622"/>
            <a:ext cx="7398000" cy="8223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4000" b="1" dirty="0">
                <a:latin typeface="FuturaBook" pitchFamily="2" charset="0"/>
              </a:rPr>
              <a:t>PROJECT OVERVIEW</a:t>
            </a:r>
            <a:endParaRPr lang="en-US" sz="4000" dirty="0"/>
          </a:p>
        </p:txBody>
      </p:sp>
      <p:sp>
        <p:nvSpPr>
          <p:cNvPr id="6" name="Content Placeholder 2">
            <a:extLst>
              <a:ext uri="{FF2B5EF4-FFF2-40B4-BE49-F238E27FC236}">
                <a16:creationId xmlns:a16="http://schemas.microsoft.com/office/drawing/2014/main" id="{2B38AE77-8D4D-6049-8E56-C99432BD8B4C}"/>
              </a:ext>
            </a:extLst>
          </p:cNvPr>
          <p:cNvSpPr txBox="1">
            <a:spLocks/>
          </p:cNvSpPr>
          <p:nvPr/>
        </p:nvSpPr>
        <p:spPr>
          <a:xfrm>
            <a:off x="3758887" y="1149021"/>
            <a:ext cx="7028978" cy="49907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000"/>
              </a:spcAft>
              <a:buNone/>
            </a:pPr>
            <a:r>
              <a:rPr lang="en-US" sz="1800" dirty="0">
                <a:latin typeface="FuturaBook" panose="00000400000000000000" pitchFamily="2" charset="0"/>
              </a:rPr>
              <a:t>A safe and reliable power supply is essential to ensure southwestern Ontario can continue to grow now and into the future. </a:t>
            </a:r>
            <a:endParaRPr lang="en-US" sz="1800" dirty="0" smtClean="0">
              <a:latin typeface="FuturaBook" panose="00000400000000000000" pitchFamily="2" charset="0"/>
            </a:endParaRPr>
          </a:p>
          <a:p>
            <a:pPr marL="0" indent="0">
              <a:lnSpc>
                <a:spcPct val="100000"/>
              </a:lnSpc>
              <a:spcAft>
                <a:spcPts val="1000"/>
              </a:spcAft>
              <a:buNone/>
            </a:pPr>
            <a:r>
              <a:rPr lang="en-US" sz="1800" dirty="0" smtClean="0">
                <a:latin typeface="FuturaBook" panose="00000400000000000000" pitchFamily="2" charset="0"/>
              </a:rPr>
              <a:t>In </a:t>
            </a:r>
            <a:r>
              <a:rPr lang="en-US" sz="1800" dirty="0">
                <a:latin typeface="FuturaBook" panose="00000400000000000000" pitchFamily="2" charset="0"/>
              </a:rPr>
              <a:t>June 2019, the </a:t>
            </a:r>
            <a:r>
              <a:rPr lang="en-US" sz="1800" dirty="0" smtClean="0">
                <a:latin typeface="FuturaBook" panose="00000400000000000000" pitchFamily="2" charset="0"/>
              </a:rPr>
              <a:t>Independent Electricity System Operator (IESO) requested </a:t>
            </a:r>
            <a:r>
              <a:rPr lang="en-US" sz="1800" dirty="0">
                <a:latin typeface="FuturaBook" panose="00000400000000000000" pitchFamily="2" charset="0"/>
              </a:rPr>
              <a:t>Hydro One </a:t>
            </a:r>
            <a:r>
              <a:rPr lang="en-US" sz="1800" dirty="0" smtClean="0">
                <a:latin typeface="FuturaBook" panose="00000400000000000000" pitchFamily="2" charset="0"/>
              </a:rPr>
              <a:t>plan and build </a:t>
            </a:r>
            <a:r>
              <a:rPr lang="en-US" sz="1800" dirty="0">
                <a:latin typeface="FuturaBook" panose="00000400000000000000" pitchFamily="2" charset="0"/>
              </a:rPr>
              <a:t>a new double-circuit 230 kilovolt transmission line from </a:t>
            </a:r>
            <a:r>
              <a:rPr lang="en-US" sz="1800" dirty="0" smtClean="0">
                <a:latin typeface="FuturaBook" panose="00000400000000000000" pitchFamily="2" charset="0"/>
              </a:rPr>
              <a:t>the Chatham </a:t>
            </a:r>
            <a:r>
              <a:rPr lang="en-US" sz="1800" dirty="0">
                <a:latin typeface="FuturaBook" panose="00000400000000000000" pitchFamily="2" charset="0"/>
              </a:rPr>
              <a:t>Switching Station to the future Lakeshore Switching Station. </a:t>
            </a:r>
            <a:endParaRPr lang="en-US" sz="1800" dirty="0" smtClean="0">
              <a:latin typeface="FuturaBook" panose="00000400000000000000" pitchFamily="2" charset="0"/>
            </a:endParaRPr>
          </a:p>
          <a:p>
            <a:pPr marL="0" indent="0">
              <a:lnSpc>
                <a:spcPct val="100000"/>
              </a:lnSpc>
              <a:spcAft>
                <a:spcPts val="1000"/>
              </a:spcAft>
              <a:buNone/>
            </a:pPr>
            <a:r>
              <a:rPr lang="en-US" sz="1800" dirty="0">
                <a:latin typeface="FuturaBook" panose="00000400000000000000" pitchFamily="2" charset="0"/>
              </a:rPr>
              <a:t>This project requires undertaking a Class Environmental </a:t>
            </a:r>
            <a:r>
              <a:rPr lang="en-US" sz="1800" dirty="0" smtClean="0">
                <a:latin typeface="FuturaBook" panose="00000400000000000000" pitchFamily="2" charset="0"/>
              </a:rPr>
              <a:t>Assessment (Class EA) </a:t>
            </a:r>
            <a:r>
              <a:rPr lang="en-US" sz="1800" dirty="0">
                <a:latin typeface="FuturaBook" panose="00000400000000000000" pitchFamily="2" charset="0"/>
              </a:rPr>
              <a:t>which began in January 2020</a:t>
            </a:r>
            <a:r>
              <a:rPr lang="en-US" sz="1800" dirty="0" smtClean="0">
                <a:latin typeface="FuturaBook" panose="00000400000000000000" pitchFamily="2" charset="0"/>
              </a:rPr>
              <a:t>.</a:t>
            </a:r>
          </a:p>
          <a:p>
            <a:pPr marL="0" indent="0">
              <a:lnSpc>
                <a:spcPct val="100000"/>
              </a:lnSpc>
              <a:spcAft>
                <a:spcPts val="1000"/>
              </a:spcAft>
              <a:buNone/>
            </a:pPr>
            <a:r>
              <a:rPr lang="en-US" sz="1800" dirty="0">
                <a:latin typeface="FuturaBook" panose="00000400000000000000" pitchFamily="2" charset="0"/>
              </a:rPr>
              <a:t>Through the Class </a:t>
            </a:r>
            <a:r>
              <a:rPr lang="en-US" sz="1800" dirty="0" smtClean="0">
                <a:latin typeface="FuturaBook" panose="00000400000000000000" pitchFamily="2" charset="0"/>
              </a:rPr>
              <a:t>EA process</a:t>
            </a:r>
            <a:r>
              <a:rPr lang="en-US" sz="1800" dirty="0">
                <a:latin typeface="FuturaBook" panose="00000400000000000000" pitchFamily="2" charset="0"/>
              </a:rPr>
              <a:t>, our team </a:t>
            </a:r>
            <a:r>
              <a:rPr lang="en-US" sz="1800" dirty="0" smtClean="0">
                <a:latin typeface="FuturaBook" panose="00000400000000000000" pitchFamily="2" charset="0"/>
              </a:rPr>
              <a:t>assessed </a:t>
            </a:r>
            <a:r>
              <a:rPr lang="en-US" sz="1800" dirty="0">
                <a:latin typeface="FuturaBook" panose="00000400000000000000" pitchFamily="2" charset="0"/>
              </a:rPr>
              <a:t>several </a:t>
            </a:r>
            <a:r>
              <a:rPr lang="en-US" sz="1800" dirty="0" smtClean="0">
                <a:latin typeface="FuturaBook" panose="00000400000000000000" pitchFamily="2" charset="0"/>
              </a:rPr>
              <a:t>route alternatives, and based on information gathered and feedback received, Route 2A has been selected as the preferred route. </a:t>
            </a:r>
            <a:r>
              <a:rPr lang="en-US" sz="1800" dirty="0">
                <a:latin typeface="FuturaBook" panose="00000400000000000000" pitchFamily="2" charset="0"/>
              </a:rPr>
              <a:t/>
            </a:r>
            <a:br>
              <a:rPr lang="en-US" sz="1800" dirty="0">
                <a:latin typeface="FuturaBook" panose="00000400000000000000" pitchFamily="2" charset="0"/>
              </a:rPr>
            </a:br>
            <a:r>
              <a:rPr lang="en-US" sz="1800" dirty="0">
                <a:latin typeface="FuturaBook" panose="00000400000000000000" pitchFamily="2" charset="0"/>
              </a:rPr>
              <a:t/>
            </a:r>
            <a:br>
              <a:rPr lang="en-US" sz="1800" dirty="0">
                <a:latin typeface="FuturaBook" panose="00000400000000000000" pitchFamily="2" charset="0"/>
              </a:rPr>
            </a:br>
            <a:r>
              <a:rPr lang="en-US" sz="1800" dirty="0" smtClean="0">
                <a:latin typeface="FuturaBook" panose="00000400000000000000" pitchFamily="2" charset="0"/>
              </a:rPr>
              <a:t>It is anticipated this line will be in-service between 2024 to 2025.</a:t>
            </a:r>
            <a:endParaRPr lang="en-US" sz="1800" dirty="0">
              <a:latin typeface="FuturaBook" panose="00000400000000000000" pitchFamily="2" charset="0"/>
            </a:endParaRPr>
          </a:p>
        </p:txBody>
      </p:sp>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 y="0"/>
            <a:ext cx="3495963" cy="6857999"/>
          </a:xfrm>
          <a:prstGeom prst="rect">
            <a:avLst/>
          </a:prstGeom>
        </p:spPr>
      </p:pic>
      <p:sp>
        <p:nvSpPr>
          <p:cNvPr id="7" name="Slide Number Placeholder 3">
            <a:extLst>
              <a:ext uri="{FF2B5EF4-FFF2-40B4-BE49-F238E27FC236}">
                <a16:creationId xmlns:a16="http://schemas.microsoft.com/office/drawing/2014/main" id="{661BBA67-AEC0-A241-A625-42E5F5FDC7BD}"/>
              </a:ext>
            </a:extLst>
          </p:cNvPr>
          <p:cNvSpPr txBox="1">
            <a:spLocks/>
          </p:cNvSpPr>
          <p:nvPr/>
        </p:nvSpPr>
        <p:spPr>
          <a:xfrm>
            <a:off x="11599633" y="6398385"/>
            <a:ext cx="451195" cy="262299"/>
          </a:xfrm>
          <a:prstGeom prst="rect">
            <a:avLst/>
          </a:prstGeom>
        </p:spPr>
        <p:txBody>
          <a:bodyPr/>
          <a:lstStyle>
            <a:defPPr>
              <a:defRPr lang="en-US"/>
            </a:defPPr>
            <a:lvl1pPr marL="0" algn="l" defTabSz="914400" rtl="0" eaLnBrk="1" latinLnBrk="0" hangingPunct="1">
              <a:defRPr sz="1800" kern="1200">
                <a:solidFill>
                  <a:schemeClr val="tx1">
                    <a:lumMod val="65000"/>
                    <a:lumOff val="35000"/>
                  </a:schemeClr>
                </a:solidFill>
                <a:latin typeface="Futura PT Book" panose="020B05020202040203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t>4</a:t>
            </a:r>
            <a:endParaRPr lang="en-US" sz="1400" b="1" dirty="0"/>
          </a:p>
        </p:txBody>
      </p:sp>
    </p:spTree>
    <p:extLst>
      <p:ext uri="{BB962C8B-B14F-4D97-AF65-F5344CB8AC3E}">
        <p14:creationId xmlns:p14="http://schemas.microsoft.com/office/powerpoint/2010/main" val="9301199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1F0B716-61D5-014A-A40C-50C672CA3C39}"/>
              </a:ext>
            </a:extLst>
          </p:cNvPr>
          <p:cNvSpPr txBox="1">
            <a:spLocks/>
          </p:cNvSpPr>
          <p:nvPr/>
        </p:nvSpPr>
        <p:spPr>
          <a:xfrm>
            <a:off x="417516" y="380960"/>
            <a:ext cx="8473200" cy="14170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32">
              <a:lnSpc>
                <a:spcPct val="100000"/>
              </a:lnSpc>
              <a:spcBef>
                <a:spcPts val="0"/>
              </a:spcBef>
              <a:buNone/>
              <a:defRPr/>
            </a:pPr>
            <a:r>
              <a:rPr lang="en-US" sz="4000" b="1" dirty="0">
                <a:solidFill>
                  <a:prstClr val="black"/>
                </a:solidFill>
                <a:latin typeface="FuturaBook" pitchFamily="2" charset="0"/>
              </a:rPr>
              <a:t>HOW THE NEW LINE WILL SUPPORT THE REGION </a:t>
            </a:r>
          </a:p>
        </p:txBody>
      </p:sp>
      <p:sp>
        <p:nvSpPr>
          <p:cNvPr id="6" name="Content Placeholder 2">
            <a:extLst>
              <a:ext uri="{FF2B5EF4-FFF2-40B4-BE49-F238E27FC236}">
                <a16:creationId xmlns:a16="http://schemas.microsoft.com/office/drawing/2014/main" id="{2B38AE77-8D4D-6049-8E56-C99432BD8B4C}"/>
              </a:ext>
            </a:extLst>
          </p:cNvPr>
          <p:cNvSpPr txBox="1">
            <a:spLocks/>
          </p:cNvSpPr>
          <p:nvPr/>
        </p:nvSpPr>
        <p:spPr>
          <a:xfrm>
            <a:off x="417519" y="1981075"/>
            <a:ext cx="10156270" cy="14170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32">
              <a:lnSpc>
                <a:spcPct val="100000"/>
              </a:lnSpc>
              <a:spcAft>
                <a:spcPts val="600"/>
              </a:spcAft>
              <a:buNone/>
              <a:defRPr/>
            </a:pPr>
            <a:r>
              <a:rPr lang="en-US" sz="1800" dirty="0">
                <a:solidFill>
                  <a:prstClr val="black"/>
                </a:solidFill>
                <a:latin typeface="FuturaBook" panose="00000400000000000000" pitchFamily="2" charset="0"/>
              </a:rPr>
              <a:t>As businesses and industry continue to expand in the region, so does the need for more </a:t>
            </a:r>
            <a:r>
              <a:rPr lang="en-US" sz="1800" dirty="0">
                <a:latin typeface="FuturaBook" panose="00000400000000000000" pitchFamily="2" charset="0"/>
              </a:rPr>
              <a:t>electricity.</a:t>
            </a:r>
          </a:p>
          <a:p>
            <a:pPr marL="0" indent="0" defTabSz="914332">
              <a:lnSpc>
                <a:spcPct val="100000"/>
              </a:lnSpc>
              <a:spcAft>
                <a:spcPts val="600"/>
              </a:spcAft>
              <a:buNone/>
              <a:defRPr/>
            </a:pPr>
            <a:r>
              <a:rPr lang="en-US" sz="1800" b="1" dirty="0">
                <a:solidFill>
                  <a:prstClr val="black"/>
                </a:solidFill>
                <a:latin typeface="FuturaBook" panose="00000400000000000000" pitchFamily="2" charset="0"/>
              </a:rPr>
              <a:t>The new high voltage transmission line will support the region by: </a:t>
            </a:r>
          </a:p>
        </p:txBody>
      </p:sp>
      <p:pic>
        <p:nvPicPr>
          <p:cNvPr id="4" name="Picture 3">
            <a:extLst>
              <a:ext uri="{FF2B5EF4-FFF2-40B4-BE49-F238E27FC236}">
                <a16:creationId xmlns:a16="http://schemas.microsoft.com/office/drawing/2014/main" id="{7969B204-8E3E-DF49-9ACB-C0FB39F5B7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5403" y="3251835"/>
            <a:ext cx="1333500" cy="977900"/>
          </a:xfrm>
          <a:prstGeom prst="rect">
            <a:avLst/>
          </a:prstGeom>
        </p:spPr>
      </p:pic>
      <p:pic>
        <p:nvPicPr>
          <p:cNvPr id="8" name="Picture 7">
            <a:extLst>
              <a:ext uri="{FF2B5EF4-FFF2-40B4-BE49-F238E27FC236}">
                <a16:creationId xmlns:a16="http://schemas.microsoft.com/office/drawing/2014/main" id="{67FF55C2-7746-F44F-B9A6-C997F953062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7519" y="4699902"/>
            <a:ext cx="1079500" cy="977900"/>
          </a:xfrm>
          <a:prstGeom prst="rect">
            <a:avLst/>
          </a:prstGeom>
        </p:spPr>
      </p:pic>
      <p:pic>
        <p:nvPicPr>
          <p:cNvPr id="10" name="Picture 9">
            <a:extLst>
              <a:ext uri="{FF2B5EF4-FFF2-40B4-BE49-F238E27FC236}">
                <a16:creationId xmlns:a16="http://schemas.microsoft.com/office/drawing/2014/main" id="{6E25367C-A322-7340-B596-0AF4FF4F246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29365" y="3181261"/>
            <a:ext cx="1333500" cy="1079500"/>
          </a:xfrm>
          <a:prstGeom prst="rect">
            <a:avLst/>
          </a:prstGeom>
        </p:spPr>
      </p:pic>
      <p:pic>
        <p:nvPicPr>
          <p:cNvPr id="12" name="Picture 11">
            <a:extLst>
              <a:ext uri="{FF2B5EF4-FFF2-40B4-BE49-F238E27FC236}">
                <a16:creationId xmlns:a16="http://schemas.microsoft.com/office/drawing/2014/main" id="{B3512536-14F0-6342-AE28-30C9584C6B2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88885" y="4556461"/>
            <a:ext cx="1243219" cy="1243219"/>
          </a:xfrm>
          <a:prstGeom prst="rect">
            <a:avLst/>
          </a:prstGeom>
        </p:spPr>
      </p:pic>
      <p:sp>
        <p:nvSpPr>
          <p:cNvPr id="13" name="Rectangle 12">
            <a:extLst>
              <a:ext uri="{FF2B5EF4-FFF2-40B4-BE49-F238E27FC236}">
                <a16:creationId xmlns:a16="http://schemas.microsoft.com/office/drawing/2014/main" id="{CC56D62E-5270-234E-8DF7-8E54992E844D}"/>
              </a:ext>
            </a:extLst>
          </p:cNvPr>
          <p:cNvSpPr/>
          <p:nvPr/>
        </p:nvSpPr>
        <p:spPr>
          <a:xfrm>
            <a:off x="1631841" y="3334538"/>
            <a:ext cx="3726355" cy="1200329"/>
          </a:xfrm>
          <a:prstGeom prst="rect">
            <a:avLst/>
          </a:prstGeom>
        </p:spPr>
        <p:txBody>
          <a:bodyPr wrap="square">
            <a:spAutoFit/>
          </a:bodyPr>
          <a:lstStyle/>
          <a:p>
            <a:pPr defTabSz="914332">
              <a:defRPr/>
            </a:pPr>
            <a:r>
              <a:rPr lang="en-US" dirty="0">
                <a:solidFill>
                  <a:prstClr val="black"/>
                </a:solidFill>
                <a:latin typeface="FuturaBook" panose="00000400000000000000" pitchFamily="2" charset="0"/>
              </a:rPr>
              <a:t>Ensuring critical infrastructure is in place to keep southwestern Ontario one of North America’s agricultural </a:t>
            </a:r>
            <a:r>
              <a:rPr lang="en-US" dirty="0" smtClean="0">
                <a:solidFill>
                  <a:prstClr val="black"/>
                </a:solidFill>
                <a:latin typeface="FuturaBook" panose="00000400000000000000" pitchFamily="2" charset="0"/>
              </a:rPr>
              <a:t>hubs.</a:t>
            </a:r>
            <a:endParaRPr lang="en-US" dirty="0">
              <a:solidFill>
                <a:prstClr val="black"/>
              </a:solidFill>
              <a:latin typeface="FuturaBook" panose="00000400000000000000" pitchFamily="2" charset="0"/>
            </a:endParaRPr>
          </a:p>
        </p:txBody>
      </p:sp>
      <p:sp>
        <p:nvSpPr>
          <p:cNvPr id="14" name="Rectangle 13">
            <a:extLst>
              <a:ext uri="{FF2B5EF4-FFF2-40B4-BE49-F238E27FC236}">
                <a16:creationId xmlns:a16="http://schemas.microsoft.com/office/drawing/2014/main" id="{4E766EA3-7EB6-9A42-B620-82C8845F2DCB}"/>
              </a:ext>
            </a:extLst>
          </p:cNvPr>
          <p:cNvSpPr/>
          <p:nvPr/>
        </p:nvSpPr>
        <p:spPr>
          <a:xfrm>
            <a:off x="1603082" y="4751554"/>
            <a:ext cx="4026283" cy="1200329"/>
          </a:xfrm>
          <a:prstGeom prst="rect">
            <a:avLst/>
          </a:prstGeom>
        </p:spPr>
        <p:txBody>
          <a:bodyPr wrap="square">
            <a:spAutoFit/>
          </a:bodyPr>
          <a:lstStyle/>
          <a:p>
            <a:pPr defTabSz="914332">
              <a:defRPr/>
            </a:pPr>
            <a:r>
              <a:rPr lang="en-US" dirty="0">
                <a:solidFill>
                  <a:prstClr val="black"/>
                </a:solidFill>
                <a:latin typeface="FuturaBook" panose="00000400000000000000" pitchFamily="2" charset="0"/>
              </a:rPr>
              <a:t>Connecting more people and industry to the grid by bringing enough energy to power a city the size of Windsor to the </a:t>
            </a:r>
            <a:r>
              <a:rPr lang="en-US" dirty="0" smtClean="0">
                <a:solidFill>
                  <a:prstClr val="black"/>
                </a:solidFill>
                <a:latin typeface="FuturaBook" panose="00000400000000000000" pitchFamily="2" charset="0"/>
              </a:rPr>
              <a:t>area.</a:t>
            </a:r>
            <a:endParaRPr lang="en-US" dirty="0">
              <a:solidFill>
                <a:prstClr val="black"/>
              </a:solidFill>
              <a:latin typeface="FuturaBook" panose="00000400000000000000" pitchFamily="2" charset="0"/>
            </a:endParaRPr>
          </a:p>
        </p:txBody>
      </p:sp>
      <p:sp>
        <p:nvSpPr>
          <p:cNvPr id="15" name="Rectangle 14">
            <a:extLst>
              <a:ext uri="{FF2B5EF4-FFF2-40B4-BE49-F238E27FC236}">
                <a16:creationId xmlns:a16="http://schemas.microsoft.com/office/drawing/2014/main" id="{A8E53E4F-2F57-D648-8FDA-2C2270E1A567}"/>
              </a:ext>
            </a:extLst>
          </p:cNvPr>
          <p:cNvSpPr/>
          <p:nvPr/>
        </p:nvSpPr>
        <p:spPr>
          <a:xfrm>
            <a:off x="7024488" y="3334537"/>
            <a:ext cx="4040779" cy="923330"/>
          </a:xfrm>
          <a:prstGeom prst="rect">
            <a:avLst/>
          </a:prstGeom>
        </p:spPr>
        <p:txBody>
          <a:bodyPr wrap="square">
            <a:spAutoFit/>
          </a:bodyPr>
          <a:lstStyle/>
          <a:p>
            <a:pPr defTabSz="914332">
              <a:defRPr/>
            </a:pPr>
            <a:r>
              <a:rPr lang="en-US" dirty="0">
                <a:solidFill>
                  <a:prstClr val="black"/>
                </a:solidFill>
                <a:latin typeface="FuturaBook" panose="00000400000000000000" pitchFamily="2" charset="0"/>
              </a:rPr>
              <a:t>Improving reliability for homes and </a:t>
            </a:r>
            <a:r>
              <a:rPr lang="en-US" dirty="0" smtClean="0">
                <a:solidFill>
                  <a:prstClr val="black"/>
                </a:solidFill>
                <a:latin typeface="FuturaBook" panose="00000400000000000000" pitchFamily="2" charset="0"/>
              </a:rPr>
              <a:t>businesses, </a:t>
            </a:r>
            <a:r>
              <a:rPr lang="en-US" dirty="0">
                <a:solidFill>
                  <a:prstClr val="black"/>
                </a:solidFill>
                <a:latin typeface="FuturaBook" panose="00000400000000000000" pitchFamily="2" charset="0"/>
              </a:rPr>
              <a:t>including both Hydro One and local distribution </a:t>
            </a:r>
            <a:r>
              <a:rPr lang="en-US" dirty="0" smtClean="0">
                <a:solidFill>
                  <a:prstClr val="black"/>
                </a:solidFill>
                <a:latin typeface="FuturaBook" panose="00000400000000000000" pitchFamily="2" charset="0"/>
              </a:rPr>
              <a:t>customers.</a:t>
            </a:r>
            <a:endParaRPr lang="en-US" dirty="0">
              <a:solidFill>
                <a:prstClr val="black"/>
              </a:solidFill>
              <a:latin typeface="FuturaBook" panose="00000400000000000000" pitchFamily="2" charset="0"/>
            </a:endParaRPr>
          </a:p>
        </p:txBody>
      </p:sp>
      <p:sp>
        <p:nvSpPr>
          <p:cNvPr id="16" name="Rectangle 15">
            <a:extLst>
              <a:ext uri="{FF2B5EF4-FFF2-40B4-BE49-F238E27FC236}">
                <a16:creationId xmlns:a16="http://schemas.microsoft.com/office/drawing/2014/main" id="{7F90AB19-FC6A-2346-8DC0-E3D51BFE8001}"/>
              </a:ext>
            </a:extLst>
          </p:cNvPr>
          <p:cNvSpPr/>
          <p:nvPr/>
        </p:nvSpPr>
        <p:spPr>
          <a:xfrm>
            <a:off x="6962865" y="4699902"/>
            <a:ext cx="4550262" cy="1477328"/>
          </a:xfrm>
          <a:prstGeom prst="rect">
            <a:avLst/>
          </a:prstGeom>
        </p:spPr>
        <p:txBody>
          <a:bodyPr wrap="square">
            <a:spAutoFit/>
          </a:bodyPr>
          <a:lstStyle/>
          <a:p>
            <a:pPr lvl="0"/>
            <a:r>
              <a:rPr lang="en-US" dirty="0">
                <a:solidFill>
                  <a:prstClr val="black"/>
                </a:solidFill>
                <a:latin typeface="FuturaBook" panose="00000400000000000000" pitchFamily="2" charset="0"/>
              </a:rPr>
              <a:t>Supporting the local </a:t>
            </a:r>
            <a:r>
              <a:rPr lang="en-US" dirty="0" smtClean="0">
                <a:solidFill>
                  <a:prstClr val="black"/>
                </a:solidFill>
                <a:latin typeface="FuturaBook" panose="00000400000000000000" pitchFamily="2" charset="0"/>
              </a:rPr>
              <a:t>economy and communities </a:t>
            </a:r>
            <a:r>
              <a:rPr lang="en-US" dirty="0">
                <a:solidFill>
                  <a:prstClr val="black"/>
                </a:solidFill>
                <a:latin typeface="FuturaBook" panose="00000400000000000000" pitchFamily="2" charset="0"/>
              </a:rPr>
              <a:t>by creating new direct and spin off </a:t>
            </a:r>
            <a:r>
              <a:rPr lang="en-US" dirty="0" smtClean="0">
                <a:latin typeface="FuturaBook" panose="00000400000000000000" pitchFamily="2" charset="0"/>
              </a:rPr>
              <a:t>jobs, as well as training </a:t>
            </a:r>
            <a:r>
              <a:rPr lang="en-US" dirty="0">
                <a:latin typeface="FuturaBook" panose="00000400000000000000" pitchFamily="2" charset="0"/>
              </a:rPr>
              <a:t>opportunities </a:t>
            </a:r>
            <a:r>
              <a:rPr lang="en-US" dirty="0">
                <a:solidFill>
                  <a:prstClr val="black"/>
                </a:solidFill>
                <a:latin typeface="FuturaBook" panose="00000400000000000000" pitchFamily="2" charset="0"/>
              </a:rPr>
              <a:t>as one of the largest electricity infrastructure projects in the </a:t>
            </a:r>
            <a:r>
              <a:rPr lang="en-US" dirty="0" smtClean="0">
                <a:solidFill>
                  <a:prstClr val="black"/>
                </a:solidFill>
                <a:latin typeface="FuturaBook" panose="00000400000000000000" pitchFamily="2" charset="0"/>
              </a:rPr>
              <a:t>region.</a:t>
            </a:r>
            <a:endParaRPr lang="en-US" dirty="0">
              <a:solidFill>
                <a:prstClr val="black"/>
              </a:solidFill>
              <a:latin typeface="FuturaBook" panose="00000400000000000000" pitchFamily="2" charset="0"/>
            </a:endParaRPr>
          </a:p>
        </p:txBody>
      </p:sp>
      <p:sp>
        <p:nvSpPr>
          <p:cNvPr id="17" name="Slide Number Placeholder 3">
            <a:extLst>
              <a:ext uri="{FF2B5EF4-FFF2-40B4-BE49-F238E27FC236}">
                <a16:creationId xmlns:a16="http://schemas.microsoft.com/office/drawing/2014/main" id="{661BBA67-AEC0-A241-A625-42E5F5FDC7BD}"/>
              </a:ext>
            </a:extLst>
          </p:cNvPr>
          <p:cNvSpPr txBox="1">
            <a:spLocks/>
          </p:cNvSpPr>
          <p:nvPr/>
        </p:nvSpPr>
        <p:spPr>
          <a:xfrm>
            <a:off x="11599633" y="6398385"/>
            <a:ext cx="451195" cy="262299"/>
          </a:xfrm>
          <a:prstGeom prst="rect">
            <a:avLst/>
          </a:prstGeom>
        </p:spPr>
        <p:txBody>
          <a:bodyPr/>
          <a:lstStyle>
            <a:defPPr>
              <a:defRPr lang="en-US"/>
            </a:defPPr>
            <a:lvl1pPr marL="0" algn="l" defTabSz="914400" rtl="0" eaLnBrk="1" latinLnBrk="0" hangingPunct="1">
              <a:defRPr sz="1800" kern="1200">
                <a:solidFill>
                  <a:schemeClr val="tx1">
                    <a:lumMod val="65000"/>
                    <a:lumOff val="35000"/>
                  </a:schemeClr>
                </a:solidFill>
                <a:latin typeface="Futura PT Book" panose="020B05020202040203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t>5</a:t>
            </a:r>
            <a:endParaRPr lang="en-US" sz="1400" b="1" dirty="0"/>
          </a:p>
        </p:txBody>
      </p:sp>
    </p:spTree>
    <p:extLst>
      <p:ext uri="{BB962C8B-B14F-4D97-AF65-F5344CB8AC3E}">
        <p14:creationId xmlns:p14="http://schemas.microsoft.com/office/powerpoint/2010/main" val="29286685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5930DD-A1C1-9D47-AE19-BA0EC09D4977}"/>
              </a:ext>
            </a:extLst>
          </p:cNvPr>
          <p:cNvSpPr txBox="1">
            <a:spLocks/>
          </p:cNvSpPr>
          <p:nvPr/>
        </p:nvSpPr>
        <p:spPr>
          <a:xfrm>
            <a:off x="177501" y="358557"/>
            <a:ext cx="10236787" cy="13740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000" b="1" i="0" u="none" strike="noStrike" kern="1200" cap="none" spc="0" normalizeH="0" baseline="0" noProof="0" dirty="0" smtClean="0">
                <a:ln>
                  <a:noFill/>
                </a:ln>
                <a:solidFill>
                  <a:prstClr val="black"/>
                </a:solidFill>
                <a:effectLst/>
                <a:uLnTx/>
                <a:uFillTx/>
                <a:latin typeface="FuturaBook" pitchFamily="2" charset="0"/>
                <a:ea typeface="+mn-ea"/>
                <a:cs typeface="+mn-cs"/>
              </a:rPr>
              <a:t>CLASS ENVIRONMENTAL </a:t>
            </a:r>
            <a:br>
              <a:rPr kumimoji="0" lang="en-US" sz="4000" b="1" i="0" u="none" strike="noStrike" kern="1200" cap="none" spc="0" normalizeH="0" baseline="0" noProof="0" dirty="0" smtClean="0">
                <a:ln>
                  <a:noFill/>
                </a:ln>
                <a:solidFill>
                  <a:prstClr val="black"/>
                </a:solidFill>
                <a:effectLst/>
                <a:uLnTx/>
                <a:uFillTx/>
                <a:latin typeface="FuturaBook" pitchFamily="2" charset="0"/>
                <a:ea typeface="+mn-ea"/>
                <a:cs typeface="+mn-cs"/>
              </a:rPr>
            </a:br>
            <a:r>
              <a:rPr kumimoji="0" lang="en-US" sz="4000" b="1" i="0" u="none" strike="noStrike" kern="1200" cap="none" spc="0" normalizeH="0" baseline="0" noProof="0" dirty="0" smtClean="0">
                <a:ln>
                  <a:noFill/>
                </a:ln>
                <a:solidFill>
                  <a:prstClr val="black"/>
                </a:solidFill>
                <a:effectLst/>
                <a:uLnTx/>
                <a:uFillTx/>
                <a:latin typeface="FuturaBook" pitchFamily="2" charset="0"/>
                <a:ea typeface="+mn-ea"/>
                <a:cs typeface="+mn-cs"/>
              </a:rPr>
              <a:t>ASSESSMENT PROCESS UPDATE</a:t>
            </a:r>
            <a:endParaRPr kumimoji="0" lang="en-US" sz="2000" b="1" i="0" u="none" strike="noStrike" kern="1200" cap="none" spc="0" normalizeH="0" baseline="0" noProof="0" dirty="0">
              <a:ln>
                <a:noFill/>
              </a:ln>
              <a:solidFill>
                <a:srgbClr val="FDB710"/>
              </a:solidFill>
              <a:effectLst/>
              <a:uLnTx/>
              <a:uFillTx/>
              <a:latin typeface="FuturaBook" pitchFamily="2" charset="0"/>
              <a:ea typeface="+mn-ea"/>
              <a:cs typeface="+mn-cs"/>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501" y="2311372"/>
            <a:ext cx="11766990" cy="2065107"/>
          </a:xfrm>
          <a:prstGeom prst="rect">
            <a:avLst/>
          </a:prstGeom>
        </p:spPr>
      </p:pic>
      <p:sp>
        <p:nvSpPr>
          <p:cNvPr id="5" name="Slide Number Placeholder 3">
            <a:extLst>
              <a:ext uri="{FF2B5EF4-FFF2-40B4-BE49-F238E27FC236}">
                <a16:creationId xmlns:a16="http://schemas.microsoft.com/office/drawing/2014/main" id="{661BBA67-AEC0-A241-A625-42E5F5FDC7BD}"/>
              </a:ext>
            </a:extLst>
          </p:cNvPr>
          <p:cNvSpPr txBox="1">
            <a:spLocks/>
          </p:cNvSpPr>
          <p:nvPr/>
        </p:nvSpPr>
        <p:spPr>
          <a:xfrm>
            <a:off x="11599633" y="6398385"/>
            <a:ext cx="451195" cy="262299"/>
          </a:xfrm>
          <a:prstGeom prst="rect">
            <a:avLst/>
          </a:prstGeom>
        </p:spPr>
        <p:txBody>
          <a:bodyPr/>
          <a:lstStyle>
            <a:defPPr>
              <a:defRPr lang="en-US"/>
            </a:defPPr>
            <a:lvl1pPr marL="0" algn="l" defTabSz="914400" rtl="0" eaLnBrk="1" latinLnBrk="0" hangingPunct="1">
              <a:defRPr sz="1800" kern="1200">
                <a:solidFill>
                  <a:schemeClr val="tx1">
                    <a:lumMod val="65000"/>
                    <a:lumOff val="35000"/>
                  </a:schemeClr>
                </a:solidFill>
                <a:latin typeface="Futura PT Book" panose="020B05020202040203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t>6</a:t>
            </a:r>
          </a:p>
        </p:txBody>
      </p:sp>
    </p:spTree>
    <p:extLst>
      <p:ext uri="{BB962C8B-B14F-4D97-AF65-F5344CB8AC3E}">
        <p14:creationId xmlns:p14="http://schemas.microsoft.com/office/powerpoint/2010/main" val="33173180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5930DD-A1C1-9D47-AE19-BA0EC09D4977}"/>
              </a:ext>
            </a:extLst>
          </p:cNvPr>
          <p:cNvSpPr txBox="1">
            <a:spLocks/>
          </p:cNvSpPr>
          <p:nvPr/>
        </p:nvSpPr>
        <p:spPr>
          <a:xfrm>
            <a:off x="692727" y="164085"/>
            <a:ext cx="8376745" cy="8752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000" b="1" i="0" u="none" strike="noStrike" kern="1200" cap="none" spc="0" normalizeH="0" baseline="0" noProof="0" dirty="0" smtClean="0">
                <a:ln>
                  <a:noFill/>
                </a:ln>
                <a:solidFill>
                  <a:prstClr val="black"/>
                </a:solidFill>
                <a:effectLst/>
                <a:uLnTx/>
                <a:uFillTx/>
                <a:latin typeface="FuturaBook" pitchFamily="2" charset="0"/>
                <a:ea typeface="+mn-ea"/>
                <a:cs typeface="+mn-cs"/>
              </a:rPr>
              <a:t>PREFERED ROUTE ALTERNATIVE</a:t>
            </a: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1262" t="1780" r="849" b="2220"/>
          <a:stretch/>
        </p:blipFill>
        <p:spPr>
          <a:xfrm>
            <a:off x="692727" y="873519"/>
            <a:ext cx="9144000" cy="5802590"/>
          </a:xfrm>
          <a:prstGeom prst="rect">
            <a:avLst/>
          </a:prstGeom>
        </p:spPr>
      </p:pic>
      <p:sp>
        <p:nvSpPr>
          <p:cNvPr id="5" name="TextBox 4"/>
          <p:cNvSpPr txBox="1"/>
          <p:nvPr/>
        </p:nvSpPr>
        <p:spPr>
          <a:xfrm>
            <a:off x="9836726" y="3036150"/>
            <a:ext cx="2355273" cy="1754326"/>
          </a:xfrm>
          <a:prstGeom prst="rect">
            <a:avLst/>
          </a:prstGeom>
          <a:noFill/>
        </p:spPr>
        <p:txBody>
          <a:bodyPr wrap="square" rtlCol="0">
            <a:spAutoFit/>
          </a:bodyPr>
          <a:lstStyle/>
          <a:p>
            <a:r>
              <a:rPr lang="en-US" dirty="0" smtClean="0">
                <a:latin typeface="FuturaBook" panose="00000400000000000000" pitchFamily="2" charset="0"/>
              </a:rPr>
              <a:t>For a detailed look,  </a:t>
            </a:r>
            <a:r>
              <a:rPr lang="en-US" dirty="0">
                <a:latin typeface="FuturaBook" panose="00000400000000000000" pitchFamily="2" charset="0"/>
              </a:rPr>
              <a:t>view our interactive </a:t>
            </a:r>
            <a:r>
              <a:rPr lang="en-US" dirty="0" smtClean="0">
                <a:latin typeface="FuturaBook" panose="00000400000000000000" pitchFamily="2" charset="0"/>
              </a:rPr>
              <a:t>map</a:t>
            </a:r>
            <a:r>
              <a:rPr lang="en-US" dirty="0">
                <a:latin typeface="FuturaBook" panose="00000400000000000000" pitchFamily="2" charset="0"/>
              </a:rPr>
              <a:t> </a:t>
            </a:r>
            <a:r>
              <a:rPr lang="en-US" dirty="0" smtClean="0">
                <a:latin typeface="FuturaBook" panose="00000400000000000000" pitchFamily="2" charset="0"/>
              </a:rPr>
              <a:t>at:</a:t>
            </a:r>
          </a:p>
          <a:p>
            <a:r>
              <a:rPr lang="en-US" dirty="0" smtClean="0">
                <a:latin typeface="FuturaBook" panose="00000400000000000000" pitchFamily="2" charset="0"/>
              </a:rPr>
              <a:t> www.arcg.is/1PKL1n</a:t>
            </a:r>
            <a:endParaRPr lang="en-US" dirty="0">
              <a:latin typeface="FuturaBook" panose="00000400000000000000" pitchFamily="2" charset="0"/>
            </a:endParaRPr>
          </a:p>
          <a:p>
            <a:endParaRPr lang="en-US" dirty="0">
              <a:latin typeface="FuturaBook" panose="00000400000000000000" pitchFamily="2" charset="0"/>
            </a:endParaRPr>
          </a:p>
        </p:txBody>
      </p:sp>
      <p:sp>
        <p:nvSpPr>
          <p:cNvPr id="6" name="Slide Number Placeholder 3">
            <a:extLst>
              <a:ext uri="{FF2B5EF4-FFF2-40B4-BE49-F238E27FC236}">
                <a16:creationId xmlns:a16="http://schemas.microsoft.com/office/drawing/2014/main" id="{661BBA67-AEC0-A241-A625-42E5F5FDC7BD}"/>
              </a:ext>
            </a:extLst>
          </p:cNvPr>
          <p:cNvSpPr txBox="1">
            <a:spLocks/>
          </p:cNvSpPr>
          <p:nvPr/>
        </p:nvSpPr>
        <p:spPr>
          <a:xfrm>
            <a:off x="11599633" y="6398385"/>
            <a:ext cx="451195" cy="262299"/>
          </a:xfrm>
          <a:prstGeom prst="rect">
            <a:avLst/>
          </a:prstGeom>
        </p:spPr>
        <p:txBody>
          <a:bodyPr/>
          <a:lstStyle>
            <a:defPPr>
              <a:defRPr lang="en-US"/>
            </a:defPPr>
            <a:lvl1pPr marL="0" algn="l" defTabSz="914400" rtl="0" eaLnBrk="1" latinLnBrk="0" hangingPunct="1">
              <a:defRPr sz="1800" kern="1200">
                <a:solidFill>
                  <a:schemeClr val="tx1">
                    <a:lumMod val="65000"/>
                    <a:lumOff val="35000"/>
                  </a:schemeClr>
                </a:solidFill>
                <a:latin typeface="Futura PT Book" panose="020B05020202040203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t>7</a:t>
            </a:r>
          </a:p>
        </p:txBody>
      </p:sp>
    </p:spTree>
    <p:extLst>
      <p:ext uri="{BB962C8B-B14F-4D97-AF65-F5344CB8AC3E}">
        <p14:creationId xmlns:p14="http://schemas.microsoft.com/office/powerpoint/2010/main" val="40305782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96CF807-5378-D548-9389-24B00C0A60EC}"/>
              </a:ext>
            </a:extLst>
          </p:cNvPr>
          <p:cNvSpPr txBox="1">
            <a:spLocks/>
          </p:cNvSpPr>
          <p:nvPr/>
        </p:nvSpPr>
        <p:spPr>
          <a:xfrm>
            <a:off x="426053" y="174867"/>
            <a:ext cx="7300597" cy="14578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4000" b="1" dirty="0">
                <a:latin typeface="FuturaBook" pitchFamily="2" charset="0"/>
              </a:rPr>
              <a:t>EVALUATION OF ROUTE </a:t>
            </a:r>
            <a:r>
              <a:rPr lang="en-US" sz="4000" b="1" dirty="0" smtClean="0">
                <a:latin typeface="FuturaBook" pitchFamily="2" charset="0"/>
              </a:rPr>
              <a:t/>
            </a:r>
            <a:br>
              <a:rPr lang="en-US" sz="4000" b="1" dirty="0" smtClean="0">
                <a:latin typeface="FuturaBook" pitchFamily="2" charset="0"/>
              </a:rPr>
            </a:br>
            <a:r>
              <a:rPr lang="en-US" sz="4000" b="1" dirty="0" smtClean="0">
                <a:latin typeface="FuturaBook" pitchFamily="2" charset="0"/>
              </a:rPr>
              <a:t>ALTERNATIVES</a:t>
            </a:r>
            <a:endParaRPr lang="en-US" sz="4000" b="1" dirty="0">
              <a:latin typeface="FuturaBook" pitchFamily="2" charset="0"/>
            </a:endParaRPr>
          </a:p>
        </p:txBody>
      </p:sp>
      <p:grpSp>
        <p:nvGrpSpPr>
          <p:cNvPr id="6" name="Group 5"/>
          <p:cNvGrpSpPr/>
          <p:nvPr/>
        </p:nvGrpSpPr>
        <p:grpSpPr>
          <a:xfrm>
            <a:off x="-212437" y="1603344"/>
            <a:ext cx="8220364" cy="6223663"/>
            <a:chOff x="-212437" y="1603344"/>
            <a:chExt cx="8220364" cy="6223663"/>
          </a:xfrm>
        </p:grpSpPr>
        <p:sp>
          <p:nvSpPr>
            <p:cNvPr id="13" name="Content Placeholder 2">
              <a:extLst>
                <a:ext uri="{FF2B5EF4-FFF2-40B4-BE49-F238E27FC236}">
                  <a16:creationId xmlns:a16="http://schemas.microsoft.com/office/drawing/2014/main" id="{8B3E642A-66DF-7546-92D2-0045C11A8AF4}"/>
                </a:ext>
              </a:extLst>
            </p:cNvPr>
            <p:cNvSpPr txBox="1">
              <a:spLocks/>
            </p:cNvSpPr>
            <p:nvPr/>
          </p:nvSpPr>
          <p:spPr>
            <a:xfrm>
              <a:off x="398386" y="1603344"/>
              <a:ext cx="7535650" cy="19064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pPr>
              <a:r>
                <a:rPr lang="en-US" sz="1800" dirty="0">
                  <a:latin typeface="FuturaBook" panose="00000400000000000000" pitchFamily="2" charset="0"/>
                </a:rPr>
                <a:t>The route evaluation process used to compare the advantages and disadvantages of each route consisted of collecting </a:t>
              </a:r>
              <a:r>
                <a:rPr lang="en-US" sz="1800" dirty="0" smtClean="0">
                  <a:latin typeface="FuturaBook" panose="00000400000000000000" pitchFamily="2" charset="0"/>
                </a:rPr>
                <a:t>feedback </a:t>
              </a:r>
              <a:r>
                <a:rPr lang="en-US" sz="1800" dirty="0">
                  <a:latin typeface="FuturaBook" panose="00000400000000000000" pitchFamily="2" charset="0"/>
                </a:rPr>
                <a:t>from First Nations and Haudenosaunee communities, community members and stakeholders, as well as  available information across the four adjacent categories.</a:t>
              </a:r>
            </a:p>
            <a:p>
              <a:pPr marL="0" indent="0">
                <a:lnSpc>
                  <a:spcPct val="100000"/>
                </a:lnSpc>
                <a:spcAft>
                  <a:spcPts val="600"/>
                </a:spcAft>
                <a:buNone/>
              </a:pPr>
              <a:r>
                <a:rPr lang="en-US" sz="1800" dirty="0" smtClean="0">
                  <a:latin typeface="FuturaBook" panose="00000400000000000000" pitchFamily="2" charset="0"/>
                </a:rPr>
                <a:t>Using </a:t>
              </a:r>
              <a:r>
                <a:rPr lang="en-US" sz="1800" dirty="0">
                  <a:latin typeface="FuturaBook" panose="00000400000000000000" pitchFamily="2" charset="0"/>
                </a:rPr>
                <a:t>this feedback and information </a:t>
              </a:r>
              <a:r>
                <a:rPr lang="en-US" sz="1800" dirty="0" smtClean="0">
                  <a:latin typeface="FuturaBook" panose="00000400000000000000" pitchFamily="2" charset="0"/>
                </a:rPr>
                <a:t>collected, we established an </a:t>
              </a:r>
              <a:r>
                <a:rPr lang="en-US" sz="1800" dirty="0">
                  <a:latin typeface="FuturaBook" panose="00000400000000000000" pitchFamily="2" charset="0"/>
                </a:rPr>
                <a:t>evaluation framework, which included:</a:t>
              </a:r>
              <a:br>
                <a:rPr lang="en-US" sz="1800" dirty="0">
                  <a:latin typeface="FuturaBook" panose="00000400000000000000" pitchFamily="2" charset="0"/>
                </a:rPr>
              </a:br>
              <a:endParaRPr lang="en-US" sz="1800" dirty="0">
                <a:latin typeface="FuturaBook" panose="00000400000000000000" pitchFamily="2" charset="0"/>
              </a:endParaRPr>
            </a:p>
            <a:p>
              <a:pPr marL="0" indent="0">
                <a:lnSpc>
                  <a:spcPct val="100000"/>
                </a:lnSpc>
                <a:spcAft>
                  <a:spcPts val="600"/>
                </a:spcAft>
                <a:buNone/>
              </a:pPr>
              <a:endParaRPr lang="en-US" sz="1800" dirty="0">
                <a:latin typeface="FuturaBook" panose="00000400000000000000" pitchFamily="2" charset="0"/>
              </a:endParaRPr>
            </a:p>
          </p:txBody>
        </p:sp>
        <p:grpSp>
          <p:nvGrpSpPr>
            <p:cNvPr id="4" name="Group 3"/>
            <p:cNvGrpSpPr/>
            <p:nvPr/>
          </p:nvGrpSpPr>
          <p:grpSpPr>
            <a:xfrm>
              <a:off x="-212437" y="4154743"/>
              <a:ext cx="8220364" cy="3672264"/>
              <a:chOff x="315600" y="2030270"/>
              <a:chExt cx="10021319" cy="3672264"/>
            </a:xfrm>
          </p:grpSpPr>
          <p:sp>
            <p:nvSpPr>
              <p:cNvPr id="12" name="Content Placeholder 2">
                <a:extLst>
                  <a:ext uri="{FF2B5EF4-FFF2-40B4-BE49-F238E27FC236}">
                    <a16:creationId xmlns:a16="http://schemas.microsoft.com/office/drawing/2014/main" id="{8B3E642A-66DF-7546-92D2-0045C11A8AF4}"/>
                  </a:ext>
                </a:extLst>
              </p:cNvPr>
              <p:cNvSpPr txBox="1">
                <a:spLocks/>
              </p:cNvSpPr>
              <p:nvPr/>
            </p:nvSpPr>
            <p:spPr>
              <a:xfrm>
                <a:off x="1029086" y="3194552"/>
                <a:ext cx="9307833" cy="25079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spcBef>
                    <a:spcPts val="600"/>
                  </a:spcBef>
                  <a:spcAft>
                    <a:spcPts val="600"/>
                  </a:spcAft>
                  <a:buNone/>
                </a:pPr>
                <a:r>
                  <a:rPr lang="en-US" sz="1800" dirty="0" smtClean="0">
                    <a:latin typeface="FuturaBook" panose="00000400000000000000" pitchFamily="2" charset="0"/>
                  </a:rPr>
                  <a:t/>
                </a:r>
                <a:br>
                  <a:rPr lang="en-US" sz="1800" dirty="0" smtClean="0">
                    <a:latin typeface="FuturaBook" panose="00000400000000000000" pitchFamily="2" charset="0"/>
                  </a:rPr>
                </a:br>
                <a:r>
                  <a:rPr lang="en-US" sz="1800" dirty="0" smtClean="0">
                    <a:latin typeface="FuturaBook" panose="00000400000000000000" pitchFamily="2" charset="0"/>
                  </a:rPr>
                  <a:t> </a:t>
                </a:r>
              </a:p>
            </p:txBody>
          </p:sp>
          <p:sp>
            <p:nvSpPr>
              <p:cNvPr id="2" name="TextBox 1"/>
              <p:cNvSpPr txBox="1"/>
              <p:nvPr/>
            </p:nvSpPr>
            <p:spPr>
              <a:xfrm>
                <a:off x="315600" y="2030270"/>
                <a:ext cx="9341560" cy="914400"/>
              </a:xfrm>
              <a:prstGeom prst="rect">
                <a:avLst/>
              </a:prstGeom>
              <a:noFill/>
            </p:spPr>
            <p:txBody>
              <a:bodyPr wrap="square" numCol="2" rtlCol="0">
                <a:spAutoFit/>
              </a:bodyPr>
              <a:lstStyle/>
              <a:p>
                <a:pPr marL="1257300" lvl="2" indent="-342900">
                  <a:lnSpc>
                    <a:spcPct val="100000"/>
                  </a:lnSpc>
                  <a:spcBef>
                    <a:spcPts val="0"/>
                  </a:spcBef>
                  <a:spcAft>
                    <a:spcPts val="600"/>
                  </a:spcAft>
                  <a:buFont typeface="Courier New" panose="02070309020205020404" pitchFamily="49" charset="0"/>
                  <a:buChar char="o"/>
                </a:pPr>
                <a:r>
                  <a:rPr lang="en-US" sz="1600" dirty="0" smtClean="0">
                    <a:latin typeface="FuturaBook" panose="00000400000000000000" pitchFamily="2" charset="0"/>
                  </a:rPr>
                  <a:t>Identifying </a:t>
                </a:r>
                <a:r>
                  <a:rPr lang="en-US" sz="1600" dirty="0">
                    <a:latin typeface="FuturaBook" panose="00000400000000000000" pitchFamily="2" charset="0"/>
                  </a:rPr>
                  <a:t>a wide variety of evaluation criteria under each </a:t>
                </a:r>
                <a:r>
                  <a:rPr lang="en-US" sz="1600" dirty="0" smtClean="0">
                    <a:latin typeface="FuturaBook" panose="00000400000000000000" pitchFamily="2" charset="0"/>
                  </a:rPr>
                  <a:t>category; and </a:t>
                </a:r>
                <a:endParaRPr lang="en-US" sz="1600" dirty="0">
                  <a:latin typeface="FuturaBook" panose="00000400000000000000" pitchFamily="2" charset="0"/>
                </a:endParaRPr>
              </a:p>
              <a:p>
                <a:pPr marL="1200150" lvl="2" indent="-285750">
                  <a:lnSpc>
                    <a:spcPct val="100000"/>
                  </a:lnSpc>
                  <a:spcBef>
                    <a:spcPts val="0"/>
                  </a:spcBef>
                  <a:spcAft>
                    <a:spcPts val="600"/>
                  </a:spcAft>
                  <a:buFont typeface="Courier New" panose="02070309020205020404" pitchFamily="49" charset="0"/>
                  <a:buChar char="o"/>
                </a:pPr>
                <a:r>
                  <a:rPr lang="en-US" sz="1600" dirty="0" smtClean="0">
                    <a:latin typeface="FuturaBook" panose="00000400000000000000" pitchFamily="2" charset="0"/>
                  </a:rPr>
                  <a:t>Assigning a relative weight (level of importance) to each criterion. </a:t>
                </a:r>
                <a:endParaRPr lang="en-US" dirty="0"/>
              </a:p>
            </p:txBody>
          </p:sp>
          <p:sp>
            <p:nvSpPr>
              <p:cNvPr id="3" name="TextBox 2"/>
              <p:cNvSpPr txBox="1"/>
              <p:nvPr/>
            </p:nvSpPr>
            <p:spPr>
              <a:xfrm>
                <a:off x="1219194" y="2455888"/>
                <a:ext cx="8649603" cy="1477328"/>
              </a:xfrm>
              <a:prstGeom prst="rect">
                <a:avLst/>
              </a:prstGeom>
              <a:noFill/>
            </p:spPr>
            <p:txBody>
              <a:bodyPr wrap="square" rtlCol="0">
                <a:spAutoFit/>
              </a:bodyPr>
              <a:lstStyle/>
              <a:p>
                <a:r>
                  <a:rPr lang="en-US" dirty="0" smtClean="0">
                    <a:latin typeface="FuturaBook" panose="00000400000000000000" pitchFamily="2" charset="0"/>
                  </a:rPr>
                  <a:t/>
                </a:r>
                <a:br>
                  <a:rPr lang="en-US" dirty="0" smtClean="0">
                    <a:latin typeface="FuturaBook" panose="00000400000000000000" pitchFamily="2" charset="0"/>
                  </a:rPr>
                </a:br>
                <a:r>
                  <a:rPr lang="en-US" dirty="0" smtClean="0">
                    <a:latin typeface="FuturaBook" panose="00000400000000000000" pitchFamily="2" charset="0"/>
                  </a:rPr>
                  <a:t/>
                </a:r>
                <a:br>
                  <a:rPr lang="en-US" dirty="0" smtClean="0">
                    <a:latin typeface="FuturaBook" panose="00000400000000000000" pitchFamily="2" charset="0"/>
                  </a:rPr>
                </a:br>
                <a:r>
                  <a:rPr lang="en-US" dirty="0" smtClean="0">
                    <a:latin typeface="FuturaBook" panose="00000400000000000000" pitchFamily="2" charset="0"/>
                  </a:rPr>
                  <a:t>Each route was evaluated fairly </a:t>
                </a:r>
                <a:r>
                  <a:rPr lang="en-US" dirty="0">
                    <a:latin typeface="FuturaBook" panose="00000400000000000000" pitchFamily="2" charset="0"/>
                  </a:rPr>
                  <a:t>and </a:t>
                </a:r>
                <a:r>
                  <a:rPr lang="en-US" dirty="0" smtClean="0">
                    <a:latin typeface="FuturaBook" panose="00000400000000000000" pitchFamily="2" charset="0"/>
                  </a:rPr>
                  <a:t>holistically resulting in the selection of a preferred route alternative. </a:t>
                </a:r>
                <a:endParaRPr lang="en-US" dirty="0">
                  <a:latin typeface="FuturaBook" panose="00000400000000000000" pitchFamily="2" charset="0"/>
                </a:endParaRPr>
              </a:p>
              <a:p>
                <a:endParaRPr lang="en-US" dirty="0"/>
              </a:p>
            </p:txBody>
          </p:sp>
        </p:grpSp>
      </p:grpSp>
      <p:pic>
        <p:nvPicPr>
          <p:cNvPr id="8" name="Picture 7">
            <a:extLst>
              <a:ext uri="{FF2B5EF4-FFF2-40B4-BE49-F238E27FC236}">
                <a16:creationId xmlns:a16="http://schemas.microsoft.com/office/drawing/2014/main" id="{E18BCA00-B6DB-8C40-A47C-7718AF97393E}"/>
              </a:ext>
            </a:extLst>
          </p:cNvPr>
          <p:cNvPicPr>
            <a:picLocks noChangeAspect="1"/>
          </p:cNvPicPr>
          <p:nvPr/>
        </p:nvPicPr>
        <p:blipFill>
          <a:blip r:embed="rId3"/>
          <a:stretch>
            <a:fillRect/>
          </a:stretch>
        </p:blipFill>
        <p:spPr>
          <a:xfrm>
            <a:off x="8185738" y="2173269"/>
            <a:ext cx="2414348" cy="621083"/>
          </a:xfrm>
          <a:prstGeom prst="rect">
            <a:avLst/>
          </a:prstGeom>
        </p:spPr>
      </p:pic>
      <p:pic>
        <p:nvPicPr>
          <p:cNvPr id="9" name="Picture 8">
            <a:extLst>
              <a:ext uri="{FF2B5EF4-FFF2-40B4-BE49-F238E27FC236}">
                <a16:creationId xmlns:a16="http://schemas.microsoft.com/office/drawing/2014/main" id="{C5D9E6E2-9FD0-D040-A496-7E08B2AB0D35}"/>
              </a:ext>
            </a:extLst>
          </p:cNvPr>
          <p:cNvPicPr>
            <a:picLocks noChangeAspect="1"/>
          </p:cNvPicPr>
          <p:nvPr/>
        </p:nvPicPr>
        <p:blipFill>
          <a:blip r:embed="rId4"/>
          <a:stretch>
            <a:fillRect/>
          </a:stretch>
        </p:blipFill>
        <p:spPr>
          <a:xfrm>
            <a:off x="8185738" y="2974418"/>
            <a:ext cx="2414348" cy="839773"/>
          </a:xfrm>
          <a:prstGeom prst="rect">
            <a:avLst/>
          </a:prstGeom>
        </p:spPr>
      </p:pic>
      <p:pic>
        <p:nvPicPr>
          <p:cNvPr id="10" name="Picture 9">
            <a:extLst>
              <a:ext uri="{FF2B5EF4-FFF2-40B4-BE49-F238E27FC236}">
                <a16:creationId xmlns:a16="http://schemas.microsoft.com/office/drawing/2014/main" id="{817AAE23-EA41-9D4D-9B0A-36E8742FCA72}"/>
              </a:ext>
            </a:extLst>
          </p:cNvPr>
          <p:cNvPicPr>
            <a:picLocks noChangeAspect="1"/>
          </p:cNvPicPr>
          <p:nvPr/>
        </p:nvPicPr>
        <p:blipFill>
          <a:blip r:embed="rId5"/>
          <a:stretch>
            <a:fillRect/>
          </a:stretch>
        </p:blipFill>
        <p:spPr>
          <a:xfrm>
            <a:off x="8185738" y="3994257"/>
            <a:ext cx="1985715" cy="752297"/>
          </a:xfrm>
          <a:prstGeom prst="rect">
            <a:avLst/>
          </a:prstGeom>
        </p:spPr>
      </p:pic>
      <p:sp>
        <p:nvSpPr>
          <p:cNvPr id="14" name="Content Placeholder 2">
            <a:extLst>
              <a:ext uri="{FF2B5EF4-FFF2-40B4-BE49-F238E27FC236}">
                <a16:creationId xmlns:a16="http://schemas.microsoft.com/office/drawing/2014/main" id="{57850E7D-0492-0A4C-8D7B-83D16CCDB738}"/>
              </a:ext>
            </a:extLst>
          </p:cNvPr>
          <p:cNvSpPr txBox="1">
            <a:spLocks/>
          </p:cNvSpPr>
          <p:nvPr/>
        </p:nvSpPr>
        <p:spPr>
          <a:xfrm>
            <a:off x="8355164" y="1314654"/>
            <a:ext cx="2975211" cy="7713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pPr>
            <a:r>
              <a:rPr lang="en-US" sz="2200" b="1" dirty="0" smtClean="0">
                <a:solidFill>
                  <a:srgbClr val="FFC000"/>
                </a:solidFill>
                <a:latin typeface="FuturaBook" pitchFamily="2" charset="0"/>
              </a:rPr>
              <a:t>E</a:t>
            </a:r>
            <a:r>
              <a:rPr lang="en-US" sz="2200" b="1" dirty="0">
                <a:solidFill>
                  <a:srgbClr val="FDB710"/>
                </a:solidFill>
                <a:latin typeface="FuturaBook" pitchFamily="2" charset="0"/>
              </a:rPr>
              <a:t>VALUATION </a:t>
            </a:r>
            <a:r>
              <a:rPr lang="en-US" sz="2200" b="1" dirty="0" smtClean="0">
                <a:solidFill>
                  <a:srgbClr val="FDB710"/>
                </a:solidFill>
                <a:latin typeface="FuturaBook" pitchFamily="2" charset="0"/>
              </a:rPr>
              <a:t>CATEGORIES</a:t>
            </a:r>
            <a:endParaRPr lang="en-US" sz="2200" b="1" dirty="0">
              <a:solidFill>
                <a:srgbClr val="FDB710"/>
              </a:solidFill>
              <a:latin typeface="FuturaBook" pitchFamily="2" charset="0"/>
            </a:endParaRPr>
          </a:p>
        </p:txBody>
      </p:sp>
      <p:pic>
        <p:nvPicPr>
          <p:cNvPr id="16" name="Picture 15"/>
          <p:cNvPicPr>
            <a:picLocks noChangeAspect="1"/>
          </p:cNvPicPr>
          <p:nvPr/>
        </p:nvPicPr>
        <p:blipFill>
          <a:blip r:embed="rId6"/>
          <a:stretch>
            <a:fillRect/>
          </a:stretch>
        </p:blipFill>
        <p:spPr>
          <a:xfrm>
            <a:off x="8154065" y="5065728"/>
            <a:ext cx="3176310" cy="1167054"/>
          </a:xfrm>
          <a:prstGeom prst="rect">
            <a:avLst/>
          </a:prstGeom>
        </p:spPr>
      </p:pic>
      <p:sp>
        <p:nvSpPr>
          <p:cNvPr id="17" name="Slide Number Placeholder 3">
            <a:extLst>
              <a:ext uri="{FF2B5EF4-FFF2-40B4-BE49-F238E27FC236}">
                <a16:creationId xmlns:a16="http://schemas.microsoft.com/office/drawing/2014/main" id="{661BBA67-AEC0-A241-A625-42E5F5FDC7BD}"/>
              </a:ext>
            </a:extLst>
          </p:cNvPr>
          <p:cNvSpPr txBox="1">
            <a:spLocks/>
          </p:cNvSpPr>
          <p:nvPr/>
        </p:nvSpPr>
        <p:spPr>
          <a:xfrm>
            <a:off x="11599633" y="6398385"/>
            <a:ext cx="451195" cy="262299"/>
          </a:xfrm>
          <a:prstGeom prst="rect">
            <a:avLst/>
          </a:prstGeom>
        </p:spPr>
        <p:txBody>
          <a:bodyPr/>
          <a:lstStyle>
            <a:defPPr>
              <a:defRPr lang="en-US"/>
            </a:defPPr>
            <a:lvl1pPr marL="0" algn="l" defTabSz="914400" rtl="0" eaLnBrk="1" latinLnBrk="0" hangingPunct="1">
              <a:defRPr sz="1800" kern="1200">
                <a:solidFill>
                  <a:schemeClr val="tx1">
                    <a:lumMod val="65000"/>
                    <a:lumOff val="35000"/>
                  </a:schemeClr>
                </a:solidFill>
                <a:latin typeface="Futura PT Book" panose="020B05020202040203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t>8</a:t>
            </a:r>
            <a:endParaRPr lang="en-US" sz="1400" b="1" dirty="0"/>
          </a:p>
        </p:txBody>
      </p:sp>
    </p:spTree>
    <p:extLst>
      <p:ext uri="{BB962C8B-B14F-4D97-AF65-F5344CB8AC3E}">
        <p14:creationId xmlns:p14="http://schemas.microsoft.com/office/powerpoint/2010/main" val="1476247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5930DD-A1C1-9D47-AE19-BA0EC09D4977}"/>
              </a:ext>
            </a:extLst>
          </p:cNvPr>
          <p:cNvSpPr txBox="1">
            <a:spLocks/>
          </p:cNvSpPr>
          <p:nvPr/>
        </p:nvSpPr>
        <p:spPr>
          <a:xfrm>
            <a:off x="309539" y="197214"/>
            <a:ext cx="10236787" cy="8752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4000" b="1" noProof="0" dirty="0" smtClean="0">
                <a:solidFill>
                  <a:prstClr val="black"/>
                </a:solidFill>
                <a:latin typeface="FuturaBook" pitchFamily="2" charset="0"/>
              </a:rPr>
              <a:t>ROUTE ALTERNATIVES ASSESSED </a:t>
            </a:r>
            <a:endParaRPr kumimoji="0" lang="en-US" sz="4000" b="1" i="0" u="none" strike="noStrike" kern="1200" cap="none" spc="0" normalizeH="0" baseline="0" noProof="0" dirty="0" smtClean="0">
              <a:ln>
                <a:noFill/>
              </a:ln>
              <a:solidFill>
                <a:prstClr val="black"/>
              </a:solidFill>
              <a:effectLst/>
              <a:uLnTx/>
              <a:uFillTx/>
              <a:latin typeface="FuturaBook" pitchFamily="2" charset="0"/>
            </a:endParaRP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1129" t="1654" r="809" b="2221"/>
          <a:stretch/>
        </p:blipFill>
        <p:spPr>
          <a:xfrm>
            <a:off x="309539" y="989776"/>
            <a:ext cx="9115568" cy="5781740"/>
          </a:xfrm>
          <a:prstGeom prst="rect">
            <a:avLst/>
          </a:prstGeom>
        </p:spPr>
      </p:pic>
      <p:sp>
        <p:nvSpPr>
          <p:cNvPr id="5" name="TextBox 4"/>
          <p:cNvSpPr txBox="1"/>
          <p:nvPr/>
        </p:nvSpPr>
        <p:spPr>
          <a:xfrm>
            <a:off x="9605819" y="2413549"/>
            <a:ext cx="2392218" cy="646331"/>
          </a:xfrm>
          <a:prstGeom prst="rect">
            <a:avLst/>
          </a:prstGeom>
          <a:noFill/>
        </p:spPr>
        <p:txBody>
          <a:bodyPr wrap="square" rtlCol="0">
            <a:spAutoFit/>
          </a:bodyPr>
          <a:lstStyle/>
          <a:p>
            <a:endParaRPr lang="en-US" dirty="0"/>
          </a:p>
          <a:p>
            <a:r>
              <a:rPr lang="en-US" dirty="0" smtClean="0"/>
              <a:t> </a:t>
            </a:r>
            <a:endParaRPr lang="en-US" dirty="0"/>
          </a:p>
        </p:txBody>
      </p:sp>
      <p:sp>
        <p:nvSpPr>
          <p:cNvPr id="6" name="Slide Number Placeholder 3">
            <a:extLst>
              <a:ext uri="{FF2B5EF4-FFF2-40B4-BE49-F238E27FC236}">
                <a16:creationId xmlns:a16="http://schemas.microsoft.com/office/drawing/2014/main" id="{661BBA67-AEC0-A241-A625-42E5F5FDC7BD}"/>
              </a:ext>
            </a:extLst>
          </p:cNvPr>
          <p:cNvSpPr txBox="1">
            <a:spLocks/>
          </p:cNvSpPr>
          <p:nvPr/>
        </p:nvSpPr>
        <p:spPr>
          <a:xfrm>
            <a:off x="11599633" y="6398385"/>
            <a:ext cx="451195" cy="262299"/>
          </a:xfrm>
          <a:prstGeom prst="rect">
            <a:avLst/>
          </a:prstGeom>
        </p:spPr>
        <p:txBody>
          <a:bodyPr/>
          <a:lstStyle>
            <a:defPPr>
              <a:defRPr lang="en-US"/>
            </a:defPPr>
            <a:lvl1pPr marL="0" algn="l" defTabSz="914400" rtl="0" eaLnBrk="1" latinLnBrk="0" hangingPunct="1">
              <a:defRPr sz="1800" kern="1200">
                <a:solidFill>
                  <a:schemeClr val="tx1">
                    <a:lumMod val="65000"/>
                    <a:lumOff val="35000"/>
                  </a:schemeClr>
                </a:solidFill>
                <a:latin typeface="Futura PT Book" panose="020B05020202040203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t>9</a:t>
            </a:r>
            <a:endParaRPr lang="en-US" sz="1400" b="1" dirty="0"/>
          </a:p>
        </p:txBody>
      </p:sp>
      <p:sp>
        <p:nvSpPr>
          <p:cNvPr id="7" name="TextBox 6"/>
          <p:cNvSpPr txBox="1"/>
          <p:nvPr/>
        </p:nvSpPr>
        <p:spPr>
          <a:xfrm>
            <a:off x="9605819" y="2413549"/>
            <a:ext cx="2392218" cy="3847207"/>
          </a:xfrm>
          <a:prstGeom prst="rect">
            <a:avLst/>
          </a:prstGeom>
          <a:noFill/>
        </p:spPr>
        <p:txBody>
          <a:bodyPr wrap="square" rtlCol="0">
            <a:spAutoFit/>
          </a:bodyPr>
          <a:lstStyle/>
          <a:p>
            <a:r>
              <a:rPr lang="en-US" sz="1600" dirty="0">
                <a:latin typeface="FuturaBook" panose="00000400000000000000" pitchFamily="2" charset="0"/>
              </a:rPr>
              <a:t>At the </a:t>
            </a:r>
            <a:r>
              <a:rPr lang="en-US" sz="1600" dirty="0" smtClean="0">
                <a:latin typeface="FuturaBook" panose="00000400000000000000" pitchFamily="2" charset="0"/>
              </a:rPr>
              <a:t>start </a:t>
            </a:r>
            <a:r>
              <a:rPr lang="en-US" sz="1600" dirty="0">
                <a:latin typeface="FuturaBook" panose="00000400000000000000" pitchFamily="2" charset="0"/>
              </a:rPr>
              <a:t>of the project, we identified viable route alternatives, each with their own distinct advantages and disadvantages. </a:t>
            </a:r>
            <a:br>
              <a:rPr lang="en-US" sz="1600" dirty="0">
                <a:latin typeface="FuturaBook" panose="00000400000000000000" pitchFamily="2" charset="0"/>
              </a:rPr>
            </a:br>
            <a:endParaRPr lang="en-US" sz="1600" dirty="0">
              <a:latin typeface="FuturaBook" panose="00000400000000000000" pitchFamily="2" charset="0"/>
            </a:endParaRPr>
          </a:p>
          <a:p>
            <a:r>
              <a:rPr lang="en-US" sz="1600" dirty="0">
                <a:latin typeface="FuturaBook" panose="00000400000000000000" pitchFamily="2" charset="0"/>
              </a:rPr>
              <a:t>In October 2020, we made four refinements to the routes based on technical and environmental information learned. </a:t>
            </a:r>
          </a:p>
          <a:p>
            <a:endParaRPr lang="en-US" dirty="0"/>
          </a:p>
          <a:p>
            <a:r>
              <a:rPr lang="en-US" dirty="0" smtClean="0"/>
              <a:t> </a:t>
            </a:r>
            <a:endParaRPr lang="en-US" dirty="0"/>
          </a:p>
        </p:txBody>
      </p:sp>
    </p:spTree>
    <p:extLst>
      <p:ext uri="{BB962C8B-B14F-4D97-AF65-F5344CB8AC3E}">
        <p14:creationId xmlns:p14="http://schemas.microsoft.com/office/powerpoint/2010/main" val="31442318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9F14D0EFD0D2F47A6B0C51753A29E2B" ma:contentTypeVersion="1" ma:contentTypeDescription="Create a new document." ma:contentTypeScope="" ma:versionID="4246d1fdfb0b24bc4b58ca48f4e2d060">
  <xsd:schema xmlns:xsd="http://www.w3.org/2001/XMLSchema" xmlns:xs="http://www.w3.org/2001/XMLSchema" xmlns:p="http://schemas.microsoft.com/office/2006/metadata/properties" xmlns:ns1="http://schemas.microsoft.com/sharepoint/v3" targetNamespace="http://schemas.microsoft.com/office/2006/metadata/properties" ma:root="true" ma:fieldsID="55d3c2ff1dfae606d6f8168c3878679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1FB3AA-BB50-4B19-90A2-37CBE3E2D1D9}"/>
</file>

<file path=customXml/itemProps2.xml><?xml version="1.0" encoding="utf-8"?>
<ds:datastoreItem xmlns:ds="http://schemas.openxmlformats.org/officeDocument/2006/customXml" ds:itemID="{DCC100B1-ED89-405D-9766-DBC03A26E1B9}"/>
</file>

<file path=customXml/itemProps3.xml><?xml version="1.0" encoding="utf-8"?>
<ds:datastoreItem xmlns:ds="http://schemas.openxmlformats.org/officeDocument/2006/customXml" ds:itemID="{1D0E5177-05B7-4B37-8CB7-82C405497B6B}"/>
</file>

<file path=docProps/app.xml><?xml version="1.0" encoding="utf-8"?>
<Properties xmlns="http://schemas.openxmlformats.org/officeDocument/2006/extended-properties" xmlns:vt="http://schemas.openxmlformats.org/officeDocument/2006/docPropsVTypes">
  <Template/>
  <TotalTime>36772</TotalTime>
  <Words>1541</Words>
  <Application>Microsoft Office PowerPoint</Application>
  <PresentationFormat>Widescreen</PresentationFormat>
  <Paragraphs>156</Paragraphs>
  <Slides>17</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Calibri</vt:lpstr>
      <vt:lpstr>Calibri Light</vt:lpstr>
      <vt:lpstr>Courier New</vt:lpstr>
      <vt:lpstr>Futura PT Book</vt:lpstr>
      <vt:lpstr>Futura Std Book</vt:lpstr>
      <vt:lpstr>FuturaBook</vt:lpstr>
      <vt:lpstr>FuturaStd-Book</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BALDESARRA Julia</cp:lastModifiedBy>
  <cp:revision>653</cp:revision>
  <cp:lastPrinted>2021-02-06T15:18:20Z</cp:lastPrinted>
  <dcterms:created xsi:type="dcterms:W3CDTF">2020-04-17T17:36:18Z</dcterms:created>
  <dcterms:modified xsi:type="dcterms:W3CDTF">2021-03-12T14:49:23Z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0x01010069F14D0EFD0D2F47A6B0C51753A29E2B</vt:lpwstr>
  </property>
</Properties>
</file>