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70" r:id="rId3"/>
    <p:sldId id="264" r:id="rId4"/>
    <p:sldId id="274" r:id="rId5"/>
    <p:sldId id="275" r:id="rId6"/>
    <p:sldId id="272" r:id="rId7"/>
    <p:sldId id="265" r:id="rId8"/>
    <p:sldId id="266" r:id="rId9"/>
    <p:sldId id="271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DSOLL Stephanie" initials="HS" lastIdx="3" clrIdx="0">
    <p:extLst/>
  </p:cmAuthor>
  <p:cmAuthor id="2" name="CHEE Doris" initials="CD" lastIdx="5" clrIdx="1">
    <p:extLst/>
  </p:cmAuthor>
  <p:cmAuthor id="3" name="SMALLWOOD Visnja" initials="SV" lastIdx="3" clrIdx="2">
    <p:extLst/>
  </p:cmAuthor>
  <p:cmAuthor id="4" name="COLE Sarah" initials="SC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63"/>
    <p:restoredTop sz="80098" autoAdjust="0"/>
  </p:normalViewPr>
  <p:slideViewPr>
    <p:cSldViewPr snapToGrid="0" snapToObjects="1">
      <p:cViewPr varScale="1">
        <p:scale>
          <a:sx n="66" d="100"/>
          <a:sy n="66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4F7FF-1DC4-4977-8452-E188C04FAB86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B302E-0E6D-4B45-B5FD-5C3898A9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B302E-0E6D-4B45-B5FD-5C3898A9D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0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B302E-0E6D-4B45-B5FD-5C3898A9D8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17483"/>
      </p:ext>
    </p:extLst>
  </p:cSld>
  <p:clrMapOvr>
    <a:masterClrMapping/>
  </p:clrMapOvr>
  <p:transition spd="slow" advTm="23948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98052"/>
      </p:ext>
    </p:extLst>
  </p:cSld>
  <p:clrMapOvr>
    <a:masterClrMapping/>
  </p:clrMapOvr>
  <p:transition spd="slow" advTm="23948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70A19-4C59-0B44-9A50-9DB33DF1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A4315-5976-C64F-8843-9A8346F1E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53EB5-06C6-0B49-8790-5C4685C1E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D6F30-9302-B048-B524-A6CA27C3E055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F9EE2-929C-3D48-B623-5D06E61F6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C7C1D-514F-6945-9538-58423150C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28D7-912A-B14D-81B3-E7F94FB69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ransition spd="slow" advTm="23948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emf"/><Relationship Id="rId5" Type="http://schemas.openxmlformats.org/officeDocument/2006/relationships/hyperlink" Target="mailto:Community.Relations@HydroOne.com" TargetMode="External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mailto:Community.Relations@HydroOn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E0CB96-46E5-0540-9499-85FC695524FA}"/>
              </a:ext>
            </a:extLst>
          </p:cNvPr>
          <p:cNvSpPr txBox="1">
            <a:spLocks/>
          </p:cNvSpPr>
          <p:nvPr/>
        </p:nvSpPr>
        <p:spPr>
          <a:xfrm>
            <a:off x="5061528" y="2019300"/>
            <a:ext cx="6797963" cy="4113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b="1" dirty="0" smtClean="0">
                <a:latin typeface="FuturaBook" pitchFamily="2" charset="0"/>
              </a:rPr>
              <a:t>TILLSONBURG STATION AND LINE REFURBISHMENT </a:t>
            </a:r>
            <a:r>
              <a:rPr lang="en-US" sz="5400" b="1" dirty="0">
                <a:latin typeface="FuturaBook" pitchFamily="2" charset="0"/>
              </a:rPr>
              <a:t/>
            </a:r>
            <a:br>
              <a:rPr lang="en-US" sz="5400" b="1" dirty="0">
                <a:latin typeface="FuturaBook" pitchFamily="2" charset="0"/>
              </a:rPr>
            </a:br>
            <a:r>
              <a:rPr lang="en-US" sz="5400" b="1" dirty="0" smtClean="0">
                <a:latin typeface="FuturaBook" pitchFamily="2" charset="0"/>
              </a:rPr>
              <a:t>PROJECT</a:t>
            </a:r>
            <a:endParaRPr lang="en-US" sz="5400" b="1" dirty="0">
              <a:latin typeface="FuturaBook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4152"/>
      </p:ext>
    </p:extLst>
  </p:cSld>
  <p:clrMapOvr>
    <a:masterClrMapping/>
  </p:clrMapOvr>
  <p:transition spd="slow" advTm="467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8" y="356536"/>
            <a:ext cx="8615039" cy="7139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What to Expect</a:t>
            </a:r>
            <a:endParaRPr lang="en-US" sz="4400" b="1" dirty="0">
              <a:latin typeface="FuturaBook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B966E1-5D16-AD4E-BFD3-C9180A9FAAAA}"/>
              </a:ext>
            </a:extLst>
          </p:cNvPr>
          <p:cNvSpPr txBox="1">
            <a:spLocks/>
          </p:cNvSpPr>
          <p:nvPr/>
        </p:nvSpPr>
        <p:spPr>
          <a:xfrm>
            <a:off x="381179" y="1159424"/>
            <a:ext cx="8495192" cy="424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latin typeface="FuturaBook" pitchFamily="2" charset="0"/>
              </a:rPr>
              <a:t>To facilitate the proposed construction, community members can expect: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FA19CF-D2DC-A54A-A8CF-9B7AF0B8A747}"/>
              </a:ext>
            </a:extLst>
          </p:cNvPr>
          <p:cNvSpPr txBox="1">
            <a:spLocks/>
          </p:cNvSpPr>
          <p:nvPr/>
        </p:nvSpPr>
        <p:spPr>
          <a:xfrm>
            <a:off x="1897747" y="3290105"/>
            <a:ext cx="8495192" cy="1450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latin typeface="FuturaBook" pitchFamily="2" charset="0"/>
              </a:rPr>
              <a:t>VEGETATION AND REPLANTING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FuturaBook" pitchFamily="2" charset="0"/>
              </a:rPr>
              <a:t>To accommodate the proposed station expansion and new </a:t>
            </a:r>
            <a:r>
              <a:rPr lang="en-US" sz="1600" dirty="0" smtClean="0">
                <a:latin typeface="FuturaBook" pitchFamily="2" charset="0"/>
              </a:rPr>
              <a:t>line structures</a:t>
            </a:r>
            <a:r>
              <a:rPr lang="en-US" sz="1600" dirty="0">
                <a:latin typeface="FuturaBook" pitchFamily="2" charset="0"/>
              </a:rPr>
              <a:t>, vegetation removal would be required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dirty="0" smtClean="0">
                <a:latin typeface="FuturaBook" pitchFamily="2" charset="0"/>
              </a:rPr>
              <a:t>Hydro One is working to identify opportunities for replanting </a:t>
            </a:r>
            <a:r>
              <a:rPr lang="en-US" sz="1600" dirty="0">
                <a:latin typeface="FuturaBook" pitchFamily="2" charset="0"/>
              </a:rPr>
              <a:t>following construction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FuturaBook" pitchFamily="2" charset="0"/>
              </a:rPr>
              <a:t>Bird boxes </a:t>
            </a:r>
            <a:r>
              <a:rPr lang="en-US" sz="1600" dirty="0" smtClean="0">
                <a:latin typeface="FuturaBook" pitchFamily="2" charset="0"/>
              </a:rPr>
              <a:t>will be identified </a:t>
            </a:r>
            <a:r>
              <a:rPr lang="en-US" sz="1600" dirty="0">
                <a:latin typeface="FuturaBook" pitchFamily="2" charset="0"/>
              </a:rPr>
              <a:t>and </a:t>
            </a:r>
            <a:r>
              <a:rPr lang="en-US" sz="1600" dirty="0" smtClean="0">
                <a:latin typeface="FuturaBook" pitchFamily="2" charset="0"/>
              </a:rPr>
              <a:t>relocated when </a:t>
            </a:r>
            <a:r>
              <a:rPr lang="en-US" sz="1600" dirty="0">
                <a:latin typeface="FuturaBook" pitchFamily="2" charset="0"/>
              </a:rPr>
              <a:t>necessary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D7BEAE-0554-254C-8D3F-68B1A5698BE3}"/>
              </a:ext>
            </a:extLst>
          </p:cNvPr>
          <p:cNvSpPr txBox="1">
            <a:spLocks/>
          </p:cNvSpPr>
          <p:nvPr/>
        </p:nvSpPr>
        <p:spPr>
          <a:xfrm>
            <a:off x="1897747" y="1723276"/>
            <a:ext cx="8227564" cy="1450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latin typeface="FuturaBook" pitchFamily="2" charset="0"/>
              </a:rPr>
              <a:t>CONSTRUCTION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FuturaBook" pitchFamily="2" charset="0"/>
              </a:rPr>
              <a:t>Increased noise, personnel, vehicles, and dust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FuturaBook" pitchFamily="2" charset="0"/>
              </a:rPr>
              <a:t>A </a:t>
            </a:r>
            <a:r>
              <a:rPr lang="en-US" sz="1600" dirty="0" smtClean="0">
                <a:latin typeface="FuturaBook" pitchFamily="2" charset="0"/>
              </a:rPr>
              <a:t>fenced material storage </a:t>
            </a:r>
            <a:r>
              <a:rPr lang="en-US" sz="1600" dirty="0">
                <a:latin typeface="FuturaBook" pitchFamily="2" charset="0"/>
              </a:rPr>
              <a:t>area would be installed on the corridor east of the station for the duration of construction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FuturaBook" pitchFamily="2" charset="0"/>
              </a:rPr>
              <a:t>The station wall would be expanded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5506D7-308D-CC46-A809-60F17019BE26}"/>
              </a:ext>
            </a:extLst>
          </p:cNvPr>
          <p:cNvSpPr txBox="1">
            <a:spLocks/>
          </p:cNvSpPr>
          <p:nvPr/>
        </p:nvSpPr>
        <p:spPr>
          <a:xfrm>
            <a:off x="1897747" y="4853365"/>
            <a:ext cx="7402372" cy="893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 smtClean="0">
                <a:latin typeface="FuturaBook" pitchFamily="2" charset="0"/>
              </a:rPr>
              <a:t>TEMPORARY UTILITY </a:t>
            </a:r>
            <a:r>
              <a:rPr lang="en-US" sz="1600" b="1" dirty="0">
                <a:latin typeface="FuturaBook" pitchFamily="2" charset="0"/>
              </a:rPr>
              <a:t>DISRUPTIONS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FuturaBook" pitchFamily="2" charset="0"/>
              </a:rPr>
              <a:t>Temporary planned power interruptions are expected in 2021. You will be notified in advance by your local electricity distributor, Tillsonburg Hydro.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E934722-4B4C-FE40-BAA0-B3C7EA23C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197" y="3200034"/>
            <a:ext cx="1123218" cy="140402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86F314F-CBB3-0E4B-BEED-25F15B6DF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1178" y="1734194"/>
            <a:ext cx="1123218" cy="134162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4BCFC33-91A6-F941-AA4F-5BCD537AC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2197" y="4678715"/>
            <a:ext cx="1123218" cy="121528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257C3DC-F16E-6A4C-A06A-096A8ED9A491}"/>
              </a:ext>
            </a:extLst>
          </p:cNvPr>
          <p:cNvSpPr txBox="1">
            <a:spLocks/>
          </p:cNvSpPr>
          <p:nvPr/>
        </p:nvSpPr>
        <p:spPr>
          <a:xfrm>
            <a:off x="381179" y="6043315"/>
            <a:ext cx="9097358" cy="569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FuturaBook" pitchFamily="2" charset="0"/>
              </a:rPr>
              <a:t>Through the Class EA, we are looking for opportunities for planting following construction. Please share your </a:t>
            </a:r>
            <a:r>
              <a:rPr lang="en-US" sz="1600" b="1" dirty="0" smtClean="0">
                <a:solidFill>
                  <a:schemeClr val="bg1"/>
                </a:solidFill>
                <a:latin typeface="FuturaBook" pitchFamily="2" charset="0"/>
              </a:rPr>
              <a:t>input with our staff via email or voicemail!</a:t>
            </a:r>
            <a:endParaRPr lang="en-US" sz="1600" b="1" dirty="0">
              <a:solidFill>
                <a:schemeClr val="bg1"/>
              </a:solidFill>
              <a:latin typeface="FuturaBook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30931"/>
      </p:ext>
    </p:extLst>
  </p:cSld>
  <p:clrMapOvr>
    <a:masterClrMapping/>
  </p:clrMapOvr>
  <p:transition spd="slow" advTm="61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11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9" y="356536"/>
            <a:ext cx="4871046" cy="7139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Timeline</a:t>
            </a:r>
            <a:endParaRPr lang="en-US" sz="4400" b="1" dirty="0">
              <a:latin typeface="FuturaBook" pitchFamily="2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564F3FA-AE72-0C4E-B76A-026EF9964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99601"/>
              </p:ext>
            </p:extLst>
          </p:nvPr>
        </p:nvGraphicFramePr>
        <p:xfrm>
          <a:off x="499717" y="1215917"/>
          <a:ext cx="7831483" cy="526160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79919">
                  <a:extLst>
                    <a:ext uri="{9D8B030D-6E8A-4147-A177-3AD203B41FA5}">
                      <a16:colId xmlns:a16="http://schemas.microsoft.com/office/drawing/2014/main" val="817885057"/>
                    </a:ext>
                  </a:extLst>
                </a:gridCol>
                <a:gridCol w="3851564">
                  <a:extLst>
                    <a:ext uri="{9D8B030D-6E8A-4147-A177-3AD203B41FA5}">
                      <a16:colId xmlns:a16="http://schemas.microsoft.com/office/drawing/2014/main" val="564938225"/>
                    </a:ext>
                  </a:extLst>
                </a:gridCol>
              </a:tblGrid>
              <a:tr h="47692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uturaBook" pitchFamily="2" charset="0"/>
                        </a:rPr>
                        <a:t>Activity</a:t>
                      </a:r>
                    </a:p>
                  </a:txBody>
                  <a:tcPr anchor="ctr">
                    <a:solidFill>
                      <a:srgbClr val="2E45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uturaBook" pitchFamily="2" charset="0"/>
                        </a:rPr>
                        <a:t>(Anticipated) Timing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E45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22711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Notice</a:t>
                      </a:r>
                      <a:r>
                        <a:rPr lang="en-US" sz="1600" b="0" strike="noStrike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of Commencement of the Class Environmental Assessment</a:t>
                      </a:r>
                      <a:endParaRPr lang="en-US" sz="1600" b="0" strike="sngStrike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February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871522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Project consultation</a:t>
                      </a:r>
                      <a:r>
                        <a:rPr lang="en-US" sz="1600" b="0" strike="noStrike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and environmental evaluation</a:t>
                      </a:r>
                      <a:endParaRPr lang="en-US" sz="1600" b="0" strike="noStrike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Ongoing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Online Community Engagement and Collection of Feedback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July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FuturaBook" pitchFamily="2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6403905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Notice of Completion of the Class Environmental Assessment –filed with the MECP</a:t>
                      </a:r>
                      <a:endParaRPr lang="en-US" sz="1600" b="0" strike="sngStrike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August 2020</a:t>
                      </a:r>
                      <a:endParaRPr lang="en-US" sz="1600" b="0" strike="sngStrike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841377"/>
                  </a:ext>
                </a:extLst>
              </a:tr>
              <a:tr h="589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Construction Start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October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966949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Anticipated Construction Completion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Summer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2022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224616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Replanting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and bird box relocation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in select areas</a:t>
                      </a:r>
                      <a:endParaRPr lang="en-US" sz="1600" b="0" strike="sngStrike" dirty="0">
                        <a:solidFill>
                          <a:srgbClr val="FF0000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Following the end of construction and at an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appropriate time of year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2683603"/>
                  </a:ext>
                </a:extLst>
              </a:tr>
              <a:tr h="476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Anticipated</a:t>
                      </a:r>
                      <a:r>
                        <a:rPr lang="en-US" sz="1600" b="0" strike="noStrike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</a:t>
                      </a:r>
                      <a:r>
                        <a:rPr lang="en-US" sz="1600" b="0" strike="noStrike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Project Completion and Material Storage</a:t>
                      </a:r>
                      <a:r>
                        <a:rPr lang="en-US" sz="1600" b="0" strike="noStrike" baseline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area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removed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uturaBook" pitchFamily="2" charset="0"/>
                        </a:rPr>
                        <a:t>Fall 2022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utura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82408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44934"/>
      </p:ext>
    </p:extLst>
  </p:cSld>
  <p:clrMapOvr>
    <a:masterClrMapping/>
  </p:clrMapOvr>
  <p:transition spd="slow" advTm="683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12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8" y="356536"/>
            <a:ext cx="6889417" cy="1338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FuturaBook" pitchFamily="2" charset="0"/>
              </a:rPr>
              <a:t>THANK YOU FOR JOINING US TODAY!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B966E1-5D16-AD4E-BFD3-C9180A9FAAAA}"/>
              </a:ext>
            </a:extLst>
          </p:cNvPr>
          <p:cNvSpPr txBox="1">
            <a:spLocks/>
          </p:cNvSpPr>
          <p:nvPr/>
        </p:nvSpPr>
        <p:spPr>
          <a:xfrm>
            <a:off x="381179" y="1940008"/>
            <a:ext cx="6532577" cy="23420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latin typeface="FuturaBook" pitchFamily="2" charset="0"/>
              </a:rPr>
              <a:t>Your input is important to us.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smtClean="0">
                <a:latin typeface="FuturaBook" pitchFamily="2" charset="0"/>
              </a:rPr>
              <a:t>To </a:t>
            </a:r>
            <a:r>
              <a:rPr lang="en-US" sz="1800" dirty="0">
                <a:latin typeface="FuturaBook" pitchFamily="2" charset="0"/>
              </a:rPr>
              <a:t>provide comments or ask any questions, please </a:t>
            </a:r>
            <a:r>
              <a:rPr lang="en-US" sz="1800" dirty="0" smtClean="0">
                <a:latin typeface="FuturaBook" pitchFamily="2" charset="0"/>
              </a:rPr>
              <a:t>fill out an online comment form, or contact </a:t>
            </a:r>
            <a:r>
              <a:rPr lang="en-US" sz="1800" dirty="0">
                <a:latin typeface="FuturaBook" pitchFamily="2" charset="0"/>
              </a:rPr>
              <a:t>the Community Relations team at 1.877.345.6799 or </a:t>
            </a:r>
            <a:r>
              <a:rPr lang="en-US" sz="1800" dirty="0">
                <a:latin typeface="FuturaBook" pitchFamily="2" charset="0"/>
                <a:hlinkClick r:id="rId5"/>
              </a:rPr>
              <a:t>Community.Relations@HydroOne.com</a:t>
            </a:r>
            <a:endParaRPr lang="en-US" sz="1800" dirty="0">
              <a:latin typeface="FuturaBook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BD4534-0470-1B4D-BB7D-A31A82ED73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1" y="4626789"/>
            <a:ext cx="7348655" cy="18300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35498"/>
      </p:ext>
    </p:extLst>
  </p:cSld>
  <p:clrMapOvr>
    <a:masterClrMapping/>
  </p:clrMapOvr>
  <p:transition spd="slow" advTm="513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273" y="1689488"/>
            <a:ext cx="9467272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Welcome to Hydro One’s online information presentation on upcoming work at our Tillsonburg Transformer Station.  </a:t>
            </a: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latin typeface="FuturaBook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Through this narrated presentation</a:t>
            </a:r>
            <a:r>
              <a:rPr lang="en-US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will learn more about: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proposed project;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hat community members can </a:t>
            </a:r>
            <a:r>
              <a:rPr lang="en-US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expect during </a:t>
            </a: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construction;</a:t>
            </a:r>
            <a:endParaRPr lang="en-US" dirty="0">
              <a:latin typeface="FuturaBook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Replanting opportunities and;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roject timelines.</a:t>
            </a:r>
            <a:endParaRPr lang="en-US" dirty="0" smtClean="0">
              <a:latin typeface="Futura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Futura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CA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feedback or questions you have can be sent to </a:t>
            </a:r>
            <a:r>
              <a:rPr lang="en-CA" u="sng" dirty="0">
                <a:solidFill>
                  <a:srgbClr val="0000FF"/>
                </a:solidFill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Community.Relations@HydroOne.com</a:t>
            </a:r>
            <a:r>
              <a:rPr lang="en-CA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or you can leave us </a:t>
            </a:r>
            <a:endParaRPr lang="en-CA" dirty="0" smtClean="0">
              <a:latin typeface="FuturaBook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CA" dirty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message at 1-877-345-6799 and we will return your </a:t>
            </a:r>
            <a:r>
              <a:rPr lang="en-CA" dirty="0" smtClean="0"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call.</a:t>
            </a:r>
            <a:endParaRPr lang="en-US" dirty="0" smtClean="0">
              <a:latin typeface="Futura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Futura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625" y="535777"/>
            <a:ext cx="3073790" cy="81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FuturaBook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en-US" sz="4400" b="1" dirty="0">
              <a:latin typeface="Futura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38174"/>
      </p:ext>
    </p:extLst>
  </p:cSld>
  <p:clrMapOvr>
    <a:masterClrMapping/>
  </p:clrMapOvr>
  <p:transition spd="slow" advTm="684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9" y="356536"/>
            <a:ext cx="7398000" cy="822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The Project</a:t>
            </a:r>
            <a:endParaRPr lang="en-US" sz="4400" b="1" dirty="0">
              <a:latin typeface="FuturaBook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B966E1-5D16-AD4E-BFD3-C9180A9FAAAA}"/>
              </a:ext>
            </a:extLst>
          </p:cNvPr>
          <p:cNvSpPr txBox="1">
            <a:spLocks/>
          </p:cNvSpPr>
          <p:nvPr/>
        </p:nvSpPr>
        <p:spPr>
          <a:xfrm>
            <a:off x="381179" y="1241079"/>
            <a:ext cx="5855476" cy="53426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 smtClean="0">
                <a:latin typeface="FuturaBook" pitchFamily="2" charset="0"/>
              </a:rPr>
              <a:t>In </a:t>
            </a:r>
            <a:r>
              <a:rPr lang="en-US" sz="1800" dirty="0">
                <a:latin typeface="FuturaBook" pitchFamily="2" charset="0"/>
              </a:rPr>
              <a:t>order to ensure the continued reliability </a:t>
            </a:r>
            <a:r>
              <a:rPr lang="en-US" sz="1800" dirty="0" smtClean="0">
                <a:latin typeface="FuturaBook" pitchFamily="2" charset="0"/>
              </a:rPr>
              <a:t>of </a:t>
            </a:r>
            <a:r>
              <a:rPr lang="en-US" sz="1800" dirty="0">
                <a:latin typeface="FuturaBook" pitchFamily="2" charset="0"/>
              </a:rPr>
              <a:t>electricity </a:t>
            </a:r>
            <a:r>
              <a:rPr lang="en-US" sz="1800" dirty="0" smtClean="0">
                <a:latin typeface="FuturaBook" pitchFamily="2" charset="0"/>
              </a:rPr>
              <a:t>supply to the area, </a:t>
            </a:r>
            <a:r>
              <a:rPr lang="en-US" sz="1800" dirty="0">
                <a:latin typeface="FuturaBook" pitchFamily="2" charset="0"/>
              </a:rPr>
              <a:t>Hydro One needs to </a:t>
            </a:r>
            <a:r>
              <a:rPr lang="en-US" sz="1800" dirty="0" smtClean="0">
                <a:latin typeface="FuturaBook" pitchFamily="2" charset="0"/>
              </a:rPr>
              <a:t>replace critical equipment at Tillsonburg </a:t>
            </a:r>
            <a:r>
              <a:rPr lang="en-US" sz="1800" dirty="0">
                <a:latin typeface="FuturaBook" pitchFamily="2" charset="0"/>
              </a:rPr>
              <a:t>Transformer Station and </a:t>
            </a:r>
            <a:r>
              <a:rPr lang="en-US" sz="1800" dirty="0" smtClean="0">
                <a:latin typeface="FuturaBook" pitchFamily="2" charset="0"/>
              </a:rPr>
              <a:t>along the </a:t>
            </a:r>
            <a:r>
              <a:rPr lang="en-US" sz="1800" dirty="0">
                <a:latin typeface="FuturaBook" pitchFamily="2" charset="0"/>
              </a:rPr>
              <a:t>transmission line that connects to Cranberry Junction</a:t>
            </a:r>
            <a:r>
              <a:rPr lang="en-US" sz="1800" dirty="0" smtClean="0">
                <a:latin typeface="FuturaBook" pitchFamily="2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FuturaBook" pitchFamily="2" charset="0"/>
              </a:rPr>
              <a:t>The </a:t>
            </a:r>
            <a:r>
              <a:rPr lang="en-US" sz="1800" dirty="0">
                <a:latin typeface="FuturaBook" pitchFamily="2" charset="0"/>
              </a:rPr>
              <a:t>project is subject to the Class Environmental Assessment for Minor Transmission Facilities (Hydro One, 2016) process, in accordance with the </a:t>
            </a:r>
            <a:r>
              <a:rPr lang="en-US" sz="1800" i="1" dirty="0">
                <a:latin typeface="FuturaBook" pitchFamily="2" charset="0"/>
              </a:rPr>
              <a:t>Ontario Environmental Assessment Act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FuturaBook" pitchFamily="2" charset="0"/>
              </a:rPr>
              <a:t>This project is being assessed through a Class EA Screening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FuturaBook" pitchFamily="2" charset="0"/>
              </a:rPr>
              <a:t>Key components to this process include: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1400" dirty="0">
                <a:latin typeface="FuturaBook" panose="00000400000000000000" pitchFamily="2" charset="0"/>
              </a:rPr>
              <a:t>Consultation with Indigenous communities,</a:t>
            </a:r>
            <a:r>
              <a:rPr lang="en-CA" sz="1400" dirty="0">
                <a:solidFill>
                  <a:srgbClr val="FF0000"/>
                </a:solidFill>
                <a:latin typeface="FuturaBook" panose="00000400000000000000" pitchFamily="2" charset="0"/>
              </a:rPr>
              <a:t> </a:t>
            </a:r>
            <a:r>
              <a:rPr lang="en-CA" sz="1400" dirty="0">
                <a:latin typeface="FuturaBook" panose="00000400000000000000" pitchFamily="2" charset="0"/>
              </a:rPr>
              <a:t>elected officials,  government officials and agencies and potentially affected and interested persons; and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1400" dirty="0" smtClean="0">
                <a:latin typeface="FuturaBook" panose="00000400000000000000" pitchFamily="2" charset="0"/>
              </a:rPr>
              <a:t>Identification </a:t>
            </a:r>
            <a:r>
              <a:rPr lang="en-CA" sz="1400" dirty="0">
                <a:latin typeface="FuturaBook" panose="00000400000000000000" pitchFamily="2" charset="0"/>
              </a:rPr>
              <a:t>of potential environmental effects of the project and mitigation measures</a:t>
            </a:r>
            <a:endParaRPr lang="en-US" sz="1400" dirty="0">
              <a:latin typeface="FuturaBook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41B39-F7D2-AB4B-BB05-F39647059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6" r="15863"/>
          <a:stretch/>
        </p:blipFill>
        <p:spPr>
          <a:xfrm>
            <a:off x="6754206" y="1336601"/>
            <a:ext cx="4973444" cy="488131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7105"/>
      </p:ext>
    </p:extLst>
  </p:cSld>
  <p:clrMapOvr>
    <a:masterClrMapping/>
  </p:clrMapOvr>
  <p:transition spd="slow" advTm="1282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4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13176" y="222853"/>
            <a:ext cx="2288130" cy="822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Project Maps</a:t>
            </a:r>
            <a:endParaRPr lang="en-US" sz="4400" b="1" dirty="0">
              <a:latin typeface="FuturaBook" pitchFamily="2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422187"/>
              </p:ext>
            </p:extLst>
          </p:nvPr>
        </p:nvGraphicFramePr>
        <p:xfrm>
          <a:off x="2301306" y="234617"/>
          <a:ext cx="8216436" cy="6349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Acrobat Document" r:id="rId5" imgW="5029101" imgH="3886200" progId="AcroExch.Document.2017">
                  <p:embed/>
                </p:oleObj>
              </mc:Choice>
              <mc:Fallback>
                <p:oleObj name="Acrobat Document" r:id="rId5" imgW="5029101" imgH="3886200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1306" y="234617"/>
                        <a:ext cx="8216436" cy="6349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80339"/>
      </p:ext>
    </p:extLst>
  </p:cSld>
  <p:clrMapOvr>
    <a:masterClrMapping/>
  </p:clrMapOvr>
  <p:transition spd="slow" advTm="252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5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9" y="356536"/>
            <a:ext cx="2288130" cy="822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Project Maps</a:t>
            </a:r>
            <a:endParaRPr lang="en-US" sz="4400" b="1" dirty="0">
              <a:latin typeface="FuturaBook" pitchFamily="2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437495"/>
              </p:ext>
            </p:extLst>
          </p:nvPr>
        </p:nvGraphicFramePr>
        <p:xfrm>
          <a:off x="3777406" y="0"/>
          <a:ext cx="5353894" cy="6928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5" imgW="3886052" imgH="5029200" progId="AcroExch.Document.2017">
                  <p:embed/>
                </p:oleObj>
              </mc:Choice>
              <mc:Fallback>
                <p:oleObj name="Acrobat Document" r:id="rId5" imgW="3886052" imgH="5029200" progId="AcroExch.Document.2017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7406" y="0"/>
                        <a:ext cx="5353894" cy="6928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566"/>
      </p:ext>
    </p:extLst>
  </p:cSld>
  <p:clrMapOvr>
    <a:masterClrMapping/>
  </p:clrMapOvr>
  <p:transition spd="slow" advTm="239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9" y="356536"/>
            <a:ext cx="7398000" cy="822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How the System Works</a:t>
            </a:r>
            <a:endParaRPr lang="en-US" sz="4400" b="1" dirty="0">
              <a:latin typeface="Futura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47DBB-0AC5-D84F-8024-01E1EE8C4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42" y="1468582"/>
            <a:ext cx="10000538" cy="50503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86011"/>
      </p:ext>
    </p:extLst>
  </p:cSld>
  <p:clrMapOvr>
    <a:masterClrMapping/>
  </p:clrMapOvr>
  <p:transition spd="slow" advTm="831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7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8" y="356536"/>
            <a:ext cx="9640277" cy="1340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Proposed Station </a:t>
            </a:r>
            <a:r>
              <a:rPr lang="en-US" sz="4400" b="1" dirty="0">
                <a:latin typeface="FuturaBook" pitchFamily="2" charset="0"/>
              </a:rPr>
              <a:t>W</a:t>
            </a:r>
            <a:r>
              <a:rPr lang="en-US" sz="4400" b="1" dirty="0" smtClean="0">
                <a:latin typeface="FuturaBook" pitchFamily="2" charset="0"/>
              </a:rPr>
              <a:t>ork</a:t>
            </a:r>
            <a:endParaRPr lang="en-US" sz="4400" b="1" strike="sngStrike" dirty="0">
              <a:latin typeface="FuturaBook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B966E1-5D16-AD4E-BFD3-C9180A9FAAAA}"/>
              </a:ext>
            </a:extLst>
          </p:cNvPr>
          <p:cNvSpPr txBox="1">
            <a:spLocks/>
          </p:cNvSpPr>
          <p:nvPr/>
        </p:nvSpPr>
        <p:spPr>
          <a:xfrm>
            <a:off x="381178" y="1508770"/>
            <a:ext cx="6097680" cy="3601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latin typeface="FuturaBook" pitchFamily="2" charset="0"/>
              </a:rPr>
              <a:t>The project will include replacing critical equipment both inside and just outside the station perimeter.</a:t>
            </a:r>
            <a:endParaRPr lang="en-US" sz="1800" b="1" strike="sngStrike" dirty="0" smtClean="0">
              <a:latin typeface="FuturaBook" pitchFamily="2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latin typeface="FuturaBook" pitchFamily="2" charset="0"/>
              </a:rPr>
              <a:t>Inside the station: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 smtClean="0">
                <a:latin typeface="FuturaBook" pitchFamily="2" charset="0"/>
              </a:rPr>
              <a:t>The replacement and </a:t>
            </a:r>
            <a:r>
              <a:rPr lang="en-US" sz="1800" dirty="0">
                <a:latin typeface="FuturaBook" pitchFamily="2" charset="0"/>
              </a:rPr>
              <a:t>reconfiguring </a:t>
            </a:r>
            <a:r>
              <a:rPr lang="en-US" sz="1800" dirty="0" smtClean="0">
                <a:latin typeface="FuturaBook" pitchFamily="2" charset="0"/>
              </a:rPr>
              <a:t>of end-of-life </a:t>
            </a:r>
            <a:r>
              <a:rPr lang="en-US" sz="1800" dirty="0">
                <a:latin typeface="FuturaBook" pitchFamily="2" charset="0"/>
              </a:rPr>
              <a:t>station </a:t>
            </a:r>
            <a:r>
              <a:rPr lang="en-US" sz="1800" dirty="0" smtClean="0">
                <a:latin typeface="FuturaBook" pitchFamily="2" charset="0"/>
              </a:rPr>
              <a:t>equipment.</a:t>
            </a:r>
            <a:endParaRPr lang="en-US" sz="1800" dirty="0">
              <a:latin typeface="FuturaBook" pitchFamily="2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latin typeface="FuturaBook" pitchFamily="2" charset="0"/>
              </a:rPr>
              <a:t>Around the station/on the corridor:</a:t>
            </a:r>
            <a:endParaRPr lang="en-US" sz="1800" b="1" dirty="0">
              <a:latin typeface="FuturaBook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 smtClean="0">
                <a:latin typeface="FuturaBook" pitchFamily="2" charset="0"/>
              </a:rPr>
              <a:t>The </a:t>
            </a:r>
            <a:r>
              <a:rPr lang="en-US" sz="1800" dirty="0">
                <a:latin typeface="FuturaBook" pitchFamily="2" charset="0"/>
              </a:rPr>
              <a:t>station footprint </a:t>
            </a:r>
            <a:r>
              <a:rPr lang="en-US" sz="1800" dirty="0" smtClean="0">
                <a:latin typeface="FuturaBook" pitchFamily="2" charset="0"/>
              </a:rPr>
              <a:t>will </a:t>
            </a:r>
            <a:r>
              <a:rPr lang="en-US" sz="1800" dirty="0">
                <a:latin typeface="FuturaBook" pitchFamily="2" charset="0"/>
              </a:rPr>
              <a:t>need to be expanded by approximately </a:t>
            </a:r>
            <a:r>
              <a:rPr lang="en-US" sz="1800" dirty="0" smtClean="0">
                <a:latin typeface="FuturaBook" pitchFamily="2" charset="0"/>
              </a:rPr>
              <a:t>10 </a:t>
            </a:r>
            <a:r>
              <a:rPr lang="en-US" sz="1800" dirty="0" err="1">
                <a:latin typeface="FuturaBook" pitchFamily="2" charset="0"/>
              </a:rPr>
              <a:t>metres</a:t>
            </a:r>
            <a:r>
              <a:rPr lang="en-US" sz="1800" dirty="0">
                <a:latin typeface="FuturaBook" pitchFamily="2" charset="0"/>
              </a:rPr>
              <a:t> to the east and approximately 20 </a:t>
            </a:r>
            <a:r>
              <a:rPr lang="en-US" sz="1800" dirty="0" err="1">
                <a:latin typeface="FuturaBook" pitchFamily="2" charset="0"/>
              </a:rPr>
              <a:t>metres</a:t>
            </a:r>
            <a:r>
              <a:rPr lang="en-US" sz="1800" dirty="0">
                <a:latin typeface="FuturaBook" pitchFamily="2" charset="0"/>
              </a:rPr>
              <a:t> to the west at the current station entrance.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 smtClean="0">
                <a:latin typeface="FuturaBook" pitchFamily="2" charset="0"/>
              </a:rPr>
              <a:t>On </a:t>
            </a:r>
            <a:r>
              <a:rPr lang="en-US" sz="1800" dirty="0">
                <a:latin typeface="FuturaBook" pitchFamily="2" charset="0"/>
              </a:rPr>
              <a:t>the corridor, the existing three-pole wood structure </a:t>
            </a:r>
            <a:r>
              <a:rPr lang="en-US" sz="1800" dirty="0" smtClean="0">
                <a:latin typeface="FuturaBook" pitchFamily="2" charset="0"/>
              </a:rPr>
              <a:t>will </a:t>
            </a:r>
            <a:r>
              <a:rPr lang="en-US" sz="1800" dirty="0">
                <a:latin typeface="FuturaBook" pitchFamily="2" charset="0"/>
              </a:rPr>
              <a:t>be replaced as shown in red.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latin typeface="FuturaBook" pitchFamily="2" charset="0"/>
              </a:rPr>
              <a:t>One or two additional structures </a:t>
            </a:r>
            <a:r>
              <a:rPr lang="en-US" sz="1800" dirty="0" smtClean="0">
                <a:latin typeface="FuturaBook" pitchFamily="2" charset="0"/>
              </a:rPr>
              <a:t>will </a:t>
            </a:r>
            <a:r>
              <a:rPr lang="en-US" sz="1800" dirty="0">
                <a:latin typeface="FuturaBook" pitchFamily="2" charset="0"/>
              </a:rPr>
              <a:t>also be installed, as shown in orange.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41B39-F7D2-AB4B-BB05-F3964705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54206" y="2107577"/>
            <a:ext cx="4973444" cy="39627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5689"/>
      </p:ext>
    </p:extLst>
  </p:cSld>
  <p:clrMapOvr>
    <a:masterClrMapping/>
  </p:clrMapOvr>
  <p:transition spd="slow" advTm="833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1CBFB1F-8B7F-9A49-A1D4-1BCDD72D5BB1}"/>
              </a:ext>
            </a:extLst>
          </p:cNvPr>
          <p:cNvSpPr txBox="1">
            <a:spLocks/>
          </p:cNvSpPr>
          <p:nvPr/>
        </p:nvSpPr>
        <p:spPr>
          <a:xfrm>
            <a:off x="11727650" y="6380095"/>
            <a:ext cx="400342" cy="203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1B52-7A9E-0543-B7BC-AF86A57404ED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8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104F-2134-9743-99CB-498C3DBAFFCF}"/>
              </a:ext>
            </a:extLst>
          </p:cNvPr>
          <p:cNvSpPr txBox="1">
            <a:spLocks/>
          </p:cNvSpPr>
          <p:nvPr/>
        </p:nvSpPr>
        <p:spPr>
          <a:xfrm>
            <a:off x="381179" y="356536"/>
            <a:ext cx="4291182" cy="1338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latin typeface="FuturaBook" pitchFamily="2" charset="0"/>
              </a:rPr>
              <a:t>Proposed Line Work</a:t>
            </a:r>
            <a:endParaRPr lang="en-US" sz="4400" b="1" dirty="0">
              <a:latin typeface="FuturaBook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B966E1-5D16-AD4E-BFD3-C9180A9FAAAA}"/>
              </a:ext>
            </a:extLst>
          </p:cNvPr>
          <p:cNvSpPr txBox="1">
            <a:spLocks/>
          </p:cNvSpPr>
          <p:nvPr/>
        </p:nvSpPr>
        <p:spPr>
          <a:xfrm>
            <a:off x="381179" y="1906556"/>
            <a:ext cx="4190821" cy="1728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latin typeface="FuturaBook" pitchFamily="2" charset="0"/>
              </a:rPr>
              <a:t>Along the transmission line between </a:t>
            </a:r>
            <a:r>
              <a:rPr lang="en-US" sz="1800" dirty="0" err="1" smtClean="0">
                <a:latin typeface="FuturaBook" pitchFamily="2" charset="0"/>
              </a:rPr>
              <a:t>Tillsonburg</a:t>
            </a:r>
            <a:r>
              <a:rPr lang="en-US" sz="1800" dirty="0" smtClean="0">
                <a:latin typeface="FuturaBook" pitchFamily="2" charset="0"/>
              </a:rPr>
              <a:t> TS and </a:t>
            </a:r>
            <a:r>
              <a:rPr lang="en-US" sz="1800" dirty="0">
                <a:latin typeface="FuturaBook" pitchFamily="2" charset="0"/>
              </a:rPr>
              <a:t>Cranberry Junction, work </a:t>
            </a:r>
            <a:r>
              <a:rPr lang="en-US" sz="1800" dirty="0" smtClean="0">
                <a:latin typeface="FuturaBook" pitchFamily="2" charset="0"/>
              </a:rPr>
              <a:t>will </a:t>
            </a:r>
            <a:r>
              <a:rPr lang="en-US" sz="1800" dirty="0">
                <a:latin typeface="FuturaBook" pitchFamily="2" charset="0"/>
              </a:rPr>
              <a:t>include replacing and/or modifying select wood pole structures, conductor (wire) and </a:t>
            </a:r>
            <a:r>
              <a:rPr lang="en-US" sz="1800" dirty="0" smtClean="0">
                <a:latin typeface="FuturaBook" pitchFamily="2" charset="0"/>
              </a:rPr>
              <a:t>insulators.</a:t>
            </a:r>
            <a:endParaRPr lang="en-US" sz="1800" dirty="0">
              <a:latin typeface="FuturaBook" pitchFamily="2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974877"/>
              </p:ext>
            </p:extLst>
          </p:nvPr>
        </p:nvGraphicFramePr>
        <p:xfrm>
          <a:off x="4902199" y="2427"/>
          <a:ext cx="5518951" cy="694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Acrobat Document" r:id="rId5" imgW="3886052" imgH="5029200" progId="AcroExch.Document.2017">
                  <p:embed/>
                </p:oleObj>
              </mc:Choice>
              <mc:Fallback>
                <p:oleObj name="Acrobat Document" r:id="rId5" imgW="3886052" imgH="5029200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2199" y="2427"/>
                        <a:ext cx="5518951" cy="6944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0307"/>
      </p:ext>
    </p:extLst>
  </p:cSld>
  <p:clrMapOvr>
    <a:masterClrMapping/>
  </p:clrMapOvr>
  <p:transition spd="slow" advTm="380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6" y="774700"/>
            <a:ext cx="7988488" cy="61729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705" y="204158"/>
            <a:ext cx="6034537" cy="74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4000" b="1" dirty="0" smtClean="0">
                <a:latin typeface="Futura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Vegetation Removal</a:t>
            </a:r>
            <a:endParaRPr lang="en-US" sz="4000" b="1" dirty="0">
              <a:latin typeface="Futura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26123"/>
      </p:ext>
    </p:extLst>
  </p:cSld>
  <p:clrMapOvr>
    <a:masterClrMapping/>
  </p:clrMapOvr>
  <p:transition spd="slow" advTm="1384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7" x="6165850" y="3892550"/>
          <p14:tracePt t="124" x="6178550" y="3879850"/>
          <p14:tracePt t="132" x="6261100" y="3822700"/>
          <p14:tracePt t="166" x="7353300" y="3429000"/>
          <p14:tracePt t="199" x="8496300" y="3168650"/>
          <p14:tracePt t="232" x="8902700" y="3048000"/>
          <p14:tracePt t="249" x="9055100" y="2990850"/>
          <p14:tracePt t="265" x="9099550" y="2978150"/>
          <p14:tracePt t="282" x="9118600" y="2965450"/>
          <p14:tracePt t="299" x="9124950" y="2959100"/>
          <p14:tracePt t="315" x="9137650" y="2959100"/>
          <p14:tracePt t="332" x="9144000" y="2959100"/>
          <p14:tracePt t="45661" x="9144000" y="2965450"/>
          <p14:tracePt t="45738" x="9105900" y="3009900"/>
          <p14:tracePt t="45752" x="9080500" y="3028950"/>
          <p14:tracePt t="45769" x="9055100" y="3048000"/>
          <p14:tracePt t="45786" x="9029700" y="3060700"/>
          <p14:tracePt t="45802" x="9010650" y="3067050"/>
          <p14:tracePt t="45819" x="9010650" y="3079750"/>
          <p14:tracePt t="45836" x="9004300" y="3086100"/>
          <p14:tracePt t="45869" x="8997950" y="3086100"/>
          <p14:tracePt t="45904" x="8991600" y="3086100"/>
          <p14:tracePt t="45941" x="8978900" y="3086100"/>
          <p14:tracePt t="45986" x="8788400" y="3111500"/>
          <p14:tracePt t="46002" x="8636000" y="3117850"/>
          <p14:tracePt t="46019" x="8394700" y="3136900"/>
          <p14:tracePt t="46036" x="7994650" y="3194050"/>
          <p14:tracePt t="46052" x="7734300" y="3213100"/>
          <p14:tracePt t="46069" x="7385050" y="3206750"/>
          <p14:tracePt t="46086" x="6883400" y="3181350"/>
          <p14:tracePt t="46103" x="5892800" y="3067050"/>
          <p14:tracePt t="46119" x="5200650" y="2984500"/>
          <p14:tracePt t="46136" x="4495800" y="2863850"/>
          <p14:tracePt t="46152" x="3911600" y="2736850"/>
          <p14:tracePt t="46169" x="3263900" y="2571750"/>
          <p14:tracePt t="46186" x="3060700" y="2520950"/>
          <p14:tracePt t="46203" x="2901950" y="2501900"/>
          <p14:tracePt t="46219" x="2844800" y="2489200"/>
          <p14:tracePt t="46236" x="2787650" y="2489200"/>
          <p14:tracePt t="46590" x="2787650" y="2501900"/>
          <p14:tracePt t="46596" x="2787650" y="2514600"/>
          <p14:tracePt t="46605" x="2787650" y="2533650"/>
          <p14:tracePt t="46619" x="2787650" y="2584450"/>
          <p14:tracePt t="46635" x="2787650" y="2628900"/>
          <p14:tracePt t="46652" x="2794000" y="2667000"/>
          <p14:tracePt t="46669" x="2806700" y="2717800"/>
          <p14:tracePt t="46685" x="2819400" y="2774950"/>
          <p14:tracePt t="46719" x="2838450" y="2825750"/>
          <p14:tracePt t="46752" x="2857500" y="2857500"/>
          <p14:tracePt t="46785" x="2870200" y="2870200"/>
          <p14:tracePt t="46803" x="2882900" y="2882900"/>
          <p14:tracePt t="46819" x="2889250" y="2889250"/>
          <p14:tracePt t="46836" x="2895600" y="2895600"/>
          <p14:tracePt t="46852" x="2908300" y="2901950"/>
          <p14:tracePt t="46869" x="2927350" y="2914650"/>
          <p14:tracePt t="46885" x="2940050" y="2921000"/>
          <p14:tracePt t="46902" x="2952750" y="2927350"/>
          <p14:tracePt t="46919" x="2965450" y="2933700"/>
          <p14:tracePt t="46935" x="2984500" y="2933700"/>
          <p14:tracePt t="46952" x="2990850" y="2933700"/>
          <p14:tracePt t="46985" x="3003550" y="2933700"/>
          <p14:tracePt t="47002" x="3022600" y="2933700"/>
          <p14:tracePt t="47019" x="3028950" y="2933700"/>
          <p14:tracePt t="47035" x="3035300" y="2933700"/>
          <p14:tracePt t="47052" x="3041650" y="2933700"/>
          <p14:tracePt t="47069" x="3048000" y="2933700"/>
          <p14:tracePt t="47085" x="3060700" y="2933700"/>
          <p14:tracePt t="47102" x="3073400" y="2933700"/>
          <p14:tracePt t="47119" x="3079750" y="2927350"/>
          <p14:tracePt t="47135" x="3092450" y="2921000"/>
          <p14:tracePt t="47152" x="3098800" y="2921000"/>
          <p14:tracePt t="47169" x="3105150" y="2921000"/>
          <p14:tracePt t="47185" x="3111500" y="2921000"/>
          <p14:tracePt t="47202" x="3111500" y="2914650"/>
          <p14:tracePt t="47219" x="3111500" y="2908300"/>
          <p14:tracePt t="47239" x="3111500" y="2901950"/>
          <p14:tracePt t="47252" x="3111500" y="2895600"/>
          <p14:tracePt t="47269" x="3111500" y="2882900"/>
          <p14:tracePt t="47302" x="3105150" y="2876550"/>
          <p14:tracePt t="47318" x="3073400" y="2863850"/>
          <p14:tracePt t="47335" x="3048000" y="2851150"/>
          <p14:tracePt t="47352" x="3022600" y="2844800"/>
          <p14:tracePt t="47369" x="2997200" y="2838450"/>
          <p14:tracePt t="47385" x="2959100" y="2832100"/>
          <p14:tracePt t="47402" x="2927350" y="2832100"/>
          <p14:tracePt t="47419" x="2895600" y="2832100"/>
          <p14:tracePt t="47435" x="2870200" y="2832100"/>
          <p14:tracePt t="47452" x="2851150" y="2832100"/>
          <p14:tracePt t="47468" x="2844800" y="2832100"/>
          <p14:tracePt t="47485" x="2832100" y="2832100"/>
          <p14:tracePt t="47503" x="2813050" y="2832100"/>
          <p14:tracePt t="47519" x="2794000" y="2838450"/>
          <p14:tracePt t="47535" x="2774950" y="2838450"/>
          <p14:tracePt t="47569" x="2768600" y="2838450"/>
          <p14:tracePt t="47585" x="2755900" y="2844800"/>
          <p14:tracePt t="47602" x="2749550" y="2851150"/>
          <p14:tracePt t="47619" x="2743200" y="2863850"/>
          <p14:tracePt t="47635" x="2724150" y="2876550"/>
          <p14:tracePt t="47652" x="2711450" y="2895600"/>
          <p14:tracePt t="47668" x="2692400" y="2914650"/>
          <p14:tracePt t="47685" x="2673350" y="2921000"/>
          <p14:tracePt t="47702" x="2647950" y="2952750"/>
          <p14:tracePt t="47719" x="2635250" y="2984500"/>
          <p14:tracePt t="47735" x="2628900" y="3003550"/>
          <p14:tracePt t="47752" x="2622550" y="3028950"/>
          <p14:tracePt t="47769" x="2616200" y="3060700"/>
          <p14:tracePt t="47785" x="2616200" y="3073400"/>
          <p14:tracePt t="47802" x="2616200" y="3086100"/>
          <p14:tracePt t="47819" x="2616200" y="3092450"/>
          <p14:tracePt t="47835" x="2616200" y="3098800"/>
          <p14:tracePt t="47852" x="2616200" y="3105150"/>
          <p14:tracePt t="47869" x="2616200" y="3117850"/>
          <p14:tracePt t="47886" x="2641600" y="3136900"/>
          <p14:tracePt t="47902" x="2667000" y="3155950"/>
          <p14:tracePt t="47918" x="2692400" y="3168650"/>
          <p14:tracePt t="47935" x="2724150" y="3181350"/>
          <p14:tracePt t="47952" x="2768600" y="3194050"/>
          <p14:tracePt t="47968" x="2806700" y="3200400"/>
          <p14:tracePt t="47985" x="2838450" y="3200400"/>
          <p14:tracePt t="48002" x="2863850" y="3200400"/>
          <p14:tracePt t="48018" x="2882900" y="3200400"/>
          <p14:tracePt t="48035" x="2895600" y="3200400"/>
          <p14:tracePt t="48052" x="2901950" y="3200400"/>
          <p14:tracePt t="48068" x="2908300" y="3200400"/>
          <p14:tracePt t="48085" x="2921000" y="3200400"/>
          <p14:tracePt t="48102" x="2927350" y="3200400"/>
          <p14:tracePt t="48119" x="2940050" y="3200400"/>
          <p14:tracePt t="48135" x="2946400" y="3194050"/>
          <p14:tracePt t="48152" x="2971800" y="3181350"/>
          <p14:tracePt t="48168" x="2990850" y="3175000"/>
          <p14:tracePt t="48185" x="2997200" y="3168650"/>
          <p14:tracePt t="48202" x="3022600" y="3149600"/>
          <p14:tracePt t="48218" x="3035300" y="3143250"/>
          <p14:tracePt t="48235" x="3048000" y="3130550"/>
          <p14:tracePt t="48252" x="3054350" y="3124200"/>
          <p14:tracePt t="48269" x="3060700" y="3111500"/>
          <p14:tracePt t="48285" x="3067050" y="3098800"/>
          <p14:tracePt t="48302" x="3073400" y="3092450"/>
          <p14:tracePt t="48336" x="3079750" y="3086100"/>
          <p14:tracePt t="48352" x="3079750" y="3079750"/>
          <p14:tracePt t="48369" x="3079750" y="3067050"/>
          <p14:tracePt t="48385" x="3079750" y="3054350"/>
          <p14:tracePt t="48402" x="3079750" y="3041650"/>
          <p14:tracePt t="48418" x="3079750" y="3035300"/>
          <p14:tracePt t="48435" x="3079750" y="3022600"/>
          <p14:tracePt t="48451" x="3079750" y="3016250"/>
          <p14:tracePt t="48468" x="3079750" y="3009900"/>
          <p14:tracePt t="48485" x="3079750" y="3003550"/>
          <p14:tracePt t="48502" x="3079750" y="2990850"/>
          <p14:tracePt t="48518" x="3079750" y="2984500"/>
          <p14:tracePt t="48535" x="3079750" y="2978150"/>
          <p14:tracePt t="48571" x="3079750" y="2971800"/>
          <p14:tracePt t="48623" x="3079750" y="2965450"/>
          <p14:tracePt t="48630" x="3079750" y="2959100"/>
          <p14:tracePt t="48704" x="3079750" y="2952750"/>
          <p14:tracePt t="48712" x="3073400" y="2946400"/>
          <p14:tracePt t="48726" x="3067050" y="2940050"/>
          <p14:tracePt t="48735" x="3060700" y="2940050"/>
          <p14:tracePt t="48763" x="3054350" y="2940050"/>
          <p14:tracePt t="48770" x="3048000" y="2933700"/>
          <p14:tracePt t="48785" x="3041650" y="2933700"/>
          <p14:tracePt t="48801" x="3028950" y="2933700"/>
          <p14:tracePt t="48918" x="3022600" y="2933700"/>
          <p14:tracePt t="48977" x="3022600" y="2927350"/>
          <p14:tracePt t="48984" x="3016250" y="2927350"/>
          <p14:tracePt t="48991" x="3009900" y="2921000"/>
          <p14:tracePt t="49001" x="2997200" y="2914650"/>
          <p14:tracePt t="49018" x="2984500" y="2908300"/>
          <p14:tracePt t="49035" x="2965450" y="2895600"/>
          <p14:tracePt t="49051" x="2952750" y="2895600"/>
          <p14:tracePt t="49068" x="2940050" y="2882900"/>
          <p14:tracePt t="49085" x="2933700" y="2882900"/>
          <p14:tracePt t="49102" x="2927350" y="2882900"/>
          <p14:tracePt t="49118" x="2921000" y="2882900"/>
          <p14:tracePt t="49135" x="2908300" y="2882900"/>
          <p14:tracePt t="49205" x="2901950" y="2882900"/>
          <p14:tracePt t="49213" x="2895600" y="2882900"/>
          <p14:tracePt t="49633" x="2882900" y="2882900"/>
          <p14:tracePt t="49647" x="2882900" y="2889250"/>
          <p14:tracePt t="49654" x="2876550" y="2889250"/>
          <p14:tracePt t="49670" x="2870200" y="2889250"/>
          <p14:tracePt t="49684" x="2863850" y="2889250"/>
          <p14:tracePt t="49701" x="2857500" y="2889250"/>
          <p14:tracePt t="49750" x="2851150" y="2889250"/>
          <p14:tracePt t="49788" x="2844800" y="2895600"/>
          <p14:tracePt t="49802" x="2844800" y="2901950"/>
          <p14:tracePt t="49818" x="2838450" y="2908300"/>
          <p14:tracePt t="49834" x="2832100" y="2908300"/>
          <p14:tracePt t="49869" x="2832100" y="2914650"/>
          <p14:tracePt t="49876" x="2825750" y="2914650"/>
          <p14:tracePt t="49884" x="2819400" y="2921000"/>
          <p14:tracePt t="49901" x="2819400" y="2927350"/>
          <p14:tracePt t="49935" x="2819400" y="2933700"/>
          <p14:tracePt t="49942" x="2813050" y="2933700"/>
          <p14:tracePt t="49951" x="2806700" y="2940050"/>
          <p14:tracePt t="49968" x="2806700" y="2946400"/>
          <p14:tracePt t="49984" x="2806700" y="2959100"/>
          <p14:tracePt t="50001" x="2806700" y="2965450"/>
          <p14:tracePt t="50112" x="2806700" y="2971800"/>
          <p14:tracePt t="50134" x="2806700" y="2978150"/>
          <p14:tracePt t="50156" x="2806700" y="2984500"/>
          <p14:tracePt t="50163" x="2806700" y="2990850"/>
          <p14:tracePt t="50185" x="2806700" y="2997200"/>
          <p14:tracePt t="50192" x="2806700" y="3003550"/>
          <p14:tracePt t="50222" x="2806700" y="3009900"/>
          <p14:tracePt t="50252" x="2806700" y="3016250"/>
          <p14:tracePt t="50274" x="2806700" y="3022600"/>
          <p14:tracePt t="50930" x="2965450" y="2952750"/>
          <p14:tracePt t="50937" x="3073400" y="2914650"/>
          <p14:tracePt t="50944" x="3187700" y="2882900"/>
          <p14:tracePt t="50952" x="3302000" y="2851150"/>
          <p14:tracePt t="50968" x="3549650" y="2806700"/>
          <p14:tracePt t="50984" x="3790950" y="2787650"/>
          <p14:tracePt t="51001" x="4032250" y="2800350"/>
          <p14:tracePt t="51034" x="4546600" y="2895600"/>
          <p14:tracePt t="51068" x="4889500" y="2997200"/>
          <p14:tracePt t="51101" x="5168900" y="3111500"/>
          <p14:tracePt t="51118" x="5232400" y="3162300"/>
          <p14:tracePt t="51135" x="5314950" y="3295650"/>
          <p14:tracePt t="51151" x="5359400" y="3409950"/>
          <p14:tracePt t="51167" x="5384800" y="3492500"/>
          <p14:tracePt t="51184" x="5403850" y="3536950"/>
          <p14:tracePt t="51201" x="5416550" y="3568700"/>
          <p14:tracePt t="51217" x="5422900" y="3581400"/>
          <p14:tracePt t="51234" x="5441950" y="3594100"/>
          <p14:tracePt t="51251" x="5486400" y="3632200"/>
          <p14:tracePt t="51268" x="5632450" y="3721100"/>
          <p14:tracePt t="51284" x="5746750" y="3790950"/>
          <p14:tracePt t="51301" x="5797550" y="3835400"/>
          <p14:tracePt t="51317" x="5835650" y="3860800"/>
          <p14:tracePt t="51334" x="5867400" y="3892550"/>
          <p14:tracePt t="51351" x="5886450" y="3898900"/>
          <p14:tracePt t="51367" x="5892800" y="3911600"/>
          <p14:tracePt t="51384" x="5918200" y="3937000"/>
          <p14:tracePt t="51401" x="5943600" y="4000500"/>
          <p14:tracePt t="51417" x="5949950" y="4038600"/>
          <p14:tracePt t="51434" x="5962650" y="4064000"/>
          <p14:tracePt t="51451" x="5969000" y="4083050"/>
          <p14:tracePt t="51467" x="5981700" y="4095750"/>
          <p14:tracePt t="51484" x="5981700" y="4121150"/>
          <p14:tracePt t="51501" x="5988050" y="4133850"/>
          <p14:tracePt t="51517" x="5988050" y="4140200"/>
          <p14:tracePt t="51534" x="5988050" y="4152900"/>
          <p14:tracePt t="51551" x="5988050" y="4159250"/>
          <p14:tracePt t="51567" x="5988050" y="4171950"/>
          <p14:tracePt t="51585" x="5988050" y="4191000"/>
          <p14:tracePt t="51601" x="5988050" y="4210050"/>
          <p14:tracePt t="51617" x="5988050" y="4222750"/>
          <p14:tracePt t="51634" x="5988050" y="4229100"/>
          <p14:tracePt t="51651" x="5988050" y="4248150"/>
          <p14:tracePt t="51667" x="5988050" y="4254500"/>
          <p14:tracePt t="51684" x="5988050" y="4260850"/>
          <p14:tracePt t="51701" x="5988050" y="4267200"/>
          <p14:tracePt t="51717" x="5988050" y="4279900"/>
          <p14:tracePt t="51734" x="5981700" y="4279900"/>
          <p14:tracePt t="51799" x="5975350" y="4279900"/>
          <p14:tracePt t="51880" x="5969000" y="4279900"/>
          <p14:tracePt t="51902" x="5962650" y="4279900"/>
          <p14:tracePt t="51909" x="5956300" y="4279900"/>
          <p14:tracePt t="51924" x="5949950" y="4279900"/>
          <p14:tracePt t="51934" x="5937250" y="4279900"/>
          <p14:tracePt t="51951" x="5924550" y="4279900"/>
          <p14:tracePt t="51967" x="5911850" y="4279900"/>
          <p14:tracePt t="52001" x="5905500" y="4279900"/>
          <p14:tracePt t="52017" x="5892800" y="4279900"/>
          <p14:tracePt t="52034" x="5880100" y="4273550"/>
          <p14:tracePt t="52067" x="5873750" y="4273550"/>
          <p14:tracePt t="52426" x="5867400" y="4273550"/>
          <p14:tracePt t="52647" x="5899150" y="4222750"/>
          <p14:tracePt t="52653" x="5943600" y="4171950"/>
          <p14:tracePt t="52661" x="5994400" y="4114800"/>
          <p14:tracePt t="52668" x="6026150" y="4083050"/>
          <p14:tracePt t="52684" x="6140450" y="3949700"/>
          <p14:tracePt t="52700" x="6229350" y="3790950"/>
          <p14:tracePt t="52717" x="6305550" y="3638550"/>
          <p14:tracePt t="52750" x="6381750" y="3352800"/>
          <p14:tracePt t="52784" x="6375400" y="3251200"/>
          <p14:tracePt t="52817" x="6280150" y="3168650"/>
          <p14:tracePt t="52834" x="6172200" y="3130550"/>
          <p14:tracePt t="52850" x="6064250" y="3092450"/>
          <p14:tracePt t="52867" x="5949950" y="3067050"/>
          <p14:tracePt t="52884" x="5892800" y="3060700"/>
          <p14:tracePt t="52901" x="5835650" y="3054350"/>
          <p14:tracePt t="52917" x="5797550" y="3054350"/>
          <p14:tracePt t="52933" x="5708650" y="3054350"/>
          <p14:tracePt t="52950" x="5651500" y="3067050"/>
          <p14:tracePt t="52967" x="5607050" y="3067050"/>
          <p14:tracePt t="52984" x="5575300" y="3067050"/>
          <p14:tracePt t="53000" x="5562600" y="3067050"/>
          <p14:tracePt t="53017" x="5549900" y="3067050"/>
          <p14:tracePt t="53033" x="5543550" y="3067050"/>
          <p14:tracePt t="53051" x="5537200" y="3067050"/>
          <p14:tracePt t="53095" x="5530850" y="3067050"/>
          <p14:tracePt t="53391" x="5549900" y="3067050"/>
          <p14:tracePt t="53397" x="5581650" y="3067050"/>
          <p14:tracePt t="53405" x="5607050" y="3067050"/>
          <p14:tracePt t="53417" x="5638800" y="3067050"/>
          <p14:tracePt t="53434" x="5772150" y="3060700"/>
          <p14:tracePt t="53450" x="5899150" y="3041650"/>
          <p14:tracePt t="53467" x="6007100" y="3022600"/>
          <p14:tracePt t="53484" x="6089650" y="3003550"/>
          <p14:tracePt t="53517" x="6153150" y="2990850"/>
          <p14:tracePt t="53550" x="6203950" y="2978150"/>
          <p14:tracePt t="53584" x="6299200" y="2952750"/>
          <p14:tracePt t="53600" x="6330950" y="2940050"/>
          <p14:tracePt t="53617" x="6350000" y="2933700"/>
          <p14:tracePt t="53633" x="6362700" y="2927350"/>
          <p14:tracePt t="53650" x="6375400" y="2914650"/>
          <p14:tracePt t="53667" x="6394450" y="2908300"/>
          <p14:tracePt t="53683" x="6407150" y="2908300"/>
          <p14:tracePt t="53700" x="6413500" y="2901950"/>
          <p14:tracePt t="53717" x="6419850" y="2901950"/>
          <p14:tracePt t="53733" x="6432550" y="2901950"/>
          <p14:tracePt t="53750" x="6451600" y="2882900"/>
          <p14:tracePt t="53767" x="6457950" y="2870200"/>
          <p14:tracePt t="53783" x="6464300" y="2857500"/>
          <p14:tracePt t="53800" x="6477000" y="2857500"/>
          <p14:tracePt t="53817" x="6489700" y="2844800"/>
          <p14:tracePt t="53833" x="6489700" y="2838450"/>
          <p14:tracePt t="53850" x="6489700" y="2832100"/>
          <p14:tracePt t="53867" x="6489700" y="2825750"/>
          <p14:tracePt t="53883" x="6489700" y="2819400"/>
          <p14:tracePt t="53900" x="6489700" y="2813050"/>
          <p14:tracePt t="53917" x="6489700" y="2806700"/>
          <p14:tracePt t="53933" x="6489700" y="2794000"/>
          <p14:tracePt t="53950" x="6489700" y="2781300"/>
          <p14:tracePt t="53967" x="6483350" y="2762250"/>
          <p14:tracePt t="53984" x="6470650" y="2743200"/>
          <p14:tracePt t="54000" x="6438900" y="2717800"/>
          <p14:tracePt t="54017" x="6381750" y="2673350"/>
          <p14:tracePt t="54033" x="6343650" y="2654300"/>
          <p14:tracePt t="54050" x="6286500" y="2622550"/>
          <p14:tracePt t="54067" x="6197600" y="2603500"/>
          <p14:tracePt t="54083" x="6121400" y="2578100"/>
          <p14:tracePt t="54100" x="6083300" y="2571750"/>
          <p14:tracePt t="54117" x="6045200" y="2559050"/>
          <p14:tracePt t="54134" x="5988050" y="2546350"/>
          <p14:tracePt t="54150" x="5937250" y="2533650"/>
          <p14:tracePt t="54167" x="5873750" y="2527300"/>
          <p14:tracePt t="54183" x="5778500" y="2520950"/>
          <p14:tracePt t="54201" x="5632450" y="2520950"/>
          <p14:tracePt t="54217" x="5581650" y="2527300"/>
          <p14:tracePt t="54233" x="5549900" y="2527300"/>
          <p14:tracePt t="54250" x="5543550" y="2527300"/>
          <p14:tracePt t="54267" x="5530850" y="2527300"/>
          <p14:tracePt t="54283" x="5505450" y="2527300"/>
          <p14:tracePt t="54300" x="5467350" y="2546350"/>
          <p14:tracePt t="54317" x="5422900" y="2571750"/>
          <p14:tracePt t="54333" x="5346700" y="2603500"/>
          <p14:tracePt t="54350" x="5314950" y="2635250"/>
          <p14:tracePt t="54367" x="5295900" y="2654300"/>
          <p14:tracePt t="54383" x="5276850" y="2667000"/>
          <p14:tracePt t="54400" x="5264150" y="2673350"/>
          <p14:tracePt t="54417" x="5245100" y="2698750"/>
          <p14:tracePt t="54433" x="5226050" y="2743200"/>
          <p14:tracePt t="54450" x="5207000" y="2774950"/>
          <p14:tracePt t="54466" x="5194300" y="2832100"/>
          <p14:tracePt t="54483" x="5175250" y="2857500"/>
          <p14:tracePt t="54500" x="5175250" y="2882900"/>
          <p14:tracePt t="54517" x="5175250" y="2901950"/>
          <p14:tracePt t="54533" x="5175250" y="2914650"/>
          <p14:tracePt t="54550" x="5175250" y="2933700"/>
          <p14:tracePt t="54566" x="5175250" y="2946400"/>
          <p14:tracePt t="54583" x="5175250" y="2965450"/>
          <p14:tracePt t="54616" x="5181600" y="2978150"/>
          <p14:tracePt t="54633" x="5187950" y="2990850"/>
          <p14:tracePt t="54650" x="5207000" y="3009900"/>
          <p14:tracePt t="54666" x="5219700" y="3016250"/>
          <p14:tracePt t="54683" x="5245100" y="3035300"/>
          <p14:tracePt t="54700" x="5283200" y="3054350"/>
          <p14:tracePt t="54701" x="5308600" y="3067050"/>
          <p14:tracePt t="54716" x="5353050" y="3079750"/>
          <p14:tracePt t="54733" x="5416550" y="3105150"/>
          <p14:tracePt t="54750" x="5467350" y="3111500"/>
          <p14:tracePt t="54766" x="5518150" y="3124200"/>
          <p14:tracePt t="54783" x="5588000" y="3124200"/>
          <p14:tracePt t="54800" x="5632450" y="3124200"/>
          <p14:tracePt t="54816" x="5683250" y="3124200"/>
          <p14:tracePt t="54833" x="5772150" y="3117850"/>
          <p14:tracePt t="54850" x="5835650" y="3098800"/>
          <p14:tracePt t="54866" x="5905500" y="3092450"/>
          <p14:tracePt t="54883" x="5962650" y="3086100"/>
          <p14:tracePt t="54900" x="6051550" y="3073400"/>
          <p14:tracePt t="54916" x="6108700" y="3054350"/>
          <p14:tracePt t="54933" x="6159500" y="3048000"/>
          <p14:tracePt t="54950" x="6203950" y="3041650"/>
          <p14:tracePt t="54966" x="6235700" y="3041650"/>
          <p14:tracePt t="54983" x="6248400" y="3041650"/>
          <p14:tracePt t="55000" x="6254750" y="3041650"/>
          <p14:tracePt t="55016" x="6267450" y="3041650"/>
          <p14:tracePt t="55033" x="6273800" y="3041650"/>
          <p14:tracePt t="56285" x="6280150" y="3041650"/>
          <p14:tracePt t="56293" x="6292850" y="3041650"/>
          <p14:tracePt t="56301" x="6305550" y="3041650"/>
          <p14:tracePt t="56316" x="6330950" y="3048000"/>
          <p14:tracePt t="56349" x="6400800" y="3067050"/>
          <p14:tracePt t="56383" x="6489700" y="3092450"/>
          <p14:tracePt t="56416" x="6578600" y="3111500"/>
          <p14:tracePt t="56432" x="6686550" y="3111500"/>
          <p14:tracePt t="56449" x="6775450" y="3117850"/>
          <p14:tracePt t="56466" x="6883400" y="3117850"/>
          <p14:tracePt t="56483" x="6985000" y="3117850"/>
          <p14:tracePt t="56499" x="7213600" y="3117850"/>
          <p14:tracePt t="56516" x="7378700" y="3117850"/>
          <p14:tracePt t="56533" x="7569200" y="3117850"/>
          <p14:tracePt t="56549" x="7759700" y="3117850"/>
          <p14:tracePt t="56566" x="8064500" y="3117850"/>
          <p14:tracePt t="56583" x="8267700" y="3105150"/>
          <p14:tracePt t="56599" x="8407400" y="3105150"/>
          <p14:tracePt t="56617" x="8604250" y="3086100"/>
          <p14:tracePt t="56633" x="8718550" y="3079750"/>
          <p14:tracePt t="56649" x="8851900" y="3067050"/>
          <p14:tracePt t="56666" x="8966200" y="3048000"/>
          <p14:tracePt t="56683" x="9112250" y="3035300"/>
          <p14:tracePt t="56699" x="9175750" y="3022600"/>
          <p14:tracePt t="56716" x="9207500" y="3016250"/>
          <p14:tracePt t="56732" x="9232900" y="3016250"/>
          <p14:tracePt t="56749" x="9245600" y="3016250"/>
          <p14:tracePt t="56766" x="9251950" y="3016250"/>
          <p14:tracePt t="56783" x="9258300" y="3016250"/>
          <p14:tracePt t="56799" x="9264650" y="3016250"/>
          <p14:tracePt t="56816" x="9277350" y="3016250"/>
          <p14:tracePt t="56832" x="9283700" y="3016250"/>
          <p14:tracePt t="74000" x="9245600" y="2990850"/>
          <p14:tracePt t="74008" x="9182100" y="2959100"/>
          <p14:tracePt t="74014" x="9112250" y="2908300"/>
          <p14:tracePt t="74027" x="9029700" y="2870200"/>
          <p14:tracePt t="74044" x="8807450" y="2749550"/>
          <p14:tracePt t="74061" x="8648700" y="2679700"/>
          <p14:tracePt t="74078" x="8464550" y="2616200"/>
          <p14:tracePt t="74094" x="8235950" y="2565400"/>
          <p14:tracePt t="74128" x="7613650" y="2470150"/>
          <p14:tracePt t="74161" x="7162800" y="2400300"/>
          <p14:tracePt t="74194" x="6934200" y="2343150"/>
          <p14:tracePt t="74211" x="6826250" y="2305050"/>
          <p14:tracePt t="74213" x="6769100" y="2298700"/>
          <p14:tracePt t="74228" x="6686550" y="2273300"/>
          <p14:tracePt t="74244" x="6616700" y="2273300"/>
          <p14:tracePt t="74261" x="6515100" y="2254250"/>
          <p14:tracePt t="74278" x="6438900" y="2254250"/>
          <p14:tracePt t="74294" x="6318250" y="2247900"/>
          <p14:tracePt t="74311" x="6248400" y="2247900"/>
          <p14:tracePt t="74327" x="6172200" y="2247900"/>
          <p14:tracePt t="74344" x="6096000" y="2247900"/>
          <p14:tracePt t="74361" x="5975350" y="2247900"/>
          <p14:tracePt t="74377" x="5924550" y="2247900"/>
          <p14:tracePt t="74394" x="5892800" y="2247900"/>
          <p14:tracePt t="74411" x="5880100" y="2247900"/>
          <p14:tracePt t="74427" x="5867400" y="2247900"/>
          <p14:tracePt t="74515" x="5873750" y="2247900"/>
          <p14:tracePt t="74523" x="5886450" y="2247900"/>
          <p14:tracePt t="74530" x="5899150" y="2254250"/>
          <p14:tracePt t="74545" x="5937250" y="2260600"/>
          <p14:tracePt t="74561" x="5962650" y="2260600"/>
          <p14:tracePt t="74577" x="5988050" y="2260600"/>
          <p14:tracePt t="74594" x="6000750" y="2260600"/>
          <p14:tracePt t="74611" x="6019800" y="2273300"/>
          <p14:tracePt t="74627" x="6038850" y="2286000"/>
          <p14:tracePt t="74644" x="6057900" y="2305050"/>
          <p14:tracePt t="74661" x="6070600" y="2311400"/>
          <p14:tracePt t="74677" x="6108700" y="2330450"/>
          <p14:tracePt t="74694" x="6134100" y="2343150"/>
          <p14:tracePt t="74711" x="6165850" y="2368550"/>
          <p14:tracePt t="74727" x="6197600" y="2381250"/>
          <p14:tracePt t="74744" x="6254750" y="2400300"/>
          <p14:tracePt t="74761" x="6280150" y="2413000"/>
          <p14:tracePt t="74777" x="6305550" y="2419350"/>
          <p14:tracePt t="74794" x="6330950" y="2425700"/>
          <p14:tracePt t="74811" x="6375400" y="2444750"/>
          <p14:tracePt t="74827" x="6426200" y="2457450"/>
          <p14:tracePt t="74844" x="6477000" y="2470150"/>
          <p14:tracePt t="74862" x="6540500" y="2476500"/>
          <p14:tracePt t="74877" x="6565900" y="2476500"/>
          <p14:tracePt t="74894" x="6584950" y="2476500"/>
          <p14:tracePt t="74928" x="6597650" y="2476500"/>
          <p14:tracePt t="74944" x="6604000" y="2476500"/>
          <p14:tracePt t="75208" x="6597650" y="2476500"/>
          <p14:tracePt t="75215" x="6572250" y="2476500"/>
          <p14:tracePt t="75223" x="6546850" y="2476500"/>
          <p14:tracePt t="75230" x="6521450" y="2476500"/>
          <p14:tracePt t="75244" x="6464300" y="2470150"/>
          <p14:tracePt t="75261" x="6413500" y="2457450"/>
          <p14:tracePt t="75277" x="6362700" y="2451100"/>
          <p14:tracePt t="75294" x="6330950" y="2451100"/>
          <p14:tracePt t="75311" x="6311900" y="2451100"/>
          <p14:tracePt t="75344" x="6305550" y="2451100"/>
          <p14:tracePt t="75407" x="6311900" y="2451100"/>
          <p14:tracePt t="75414" x="6330950" y="2463800"/>
          <p14:tracePt t="75422" x="6356350" y="2470150"/>
          <p14:tracePt t="75429" x="6388100" y="2482850"/>
          <p14:tracePt t="75444" x="6445250" y="2501900"/>
          <p14:tracePt t="75460" x="6496050" y="2527300"/>
          <p14:tracePt t="75477" x="6534150" y="2533650"/>
          <p14:tracePt t="75494" x="6540500" y="2533650"/>
          <p14:tracePt t="75511" x="6559550" y="2533650"/>
          <p14:tracePt t="75527" x="6565900" y="2533650"/>
          <p14:tracePt t="75544" x="6578600" y="2533650"/>
          <p14:tracePt t="75614" x="6572250" y="2533650"/>
          <p14:tracePt t="75620" x="6559550" y="2533650"/>
          <p14:tracePt t="75627" x="6527800" y="2514600"/>
          <p14:tracePt t="75644" x="6470650" y="2501900"/>
          <p14:tracePt t="75660" x="6407150" y="2476500"/>
          <p14:tracePt t="75677" x="6369050" y="2457450"/>
          <p14:tracePt t="75694" x="6330950" y="2444750"/>
          <p14:tracePt t="75710" x="6318250" y="2444750"/>
          <p14:tracePt t="75727" x="6305550" y="2444750"/>
          <p14:tracePt t="75819" x="6311900" y="2444750"/>
          <p14:tracePt t="75827" x="6324600" y="2444750"/>
          <p14:tracePt t="75834" x="6369050" y="2444750"/>
          <p14:tracePt t="75844" x="6426200" y="2451100"/>
          <p14:tracePt t="75860" x="6565900" y="2451100"/>
          <p14:tracePt t="75878" x="6705600" y="2451100"/>
          <p14:tracePt t="75894" x="6750050" y="2451100"/>
          <p14:tracePt t="75910" x="6769100" y="2451100"/>
          <p14:tracePt t="75927" x="6775450" y="2451100"/>
          <p14:tracePt t="75944" x="6794500" y="2451100"/>
          <p14:tracePt t="75960" x="6807200" y="2451100"/>
          <p14:tracePt t="75977" x="6826250" y="2451100"/>
          <p14:tracePt t="75994" x="6838950" y="2451100"/>
          <p14:tracePt t="76010" x="6851650" y="2451100"/>
          <p14:tracePt t="76027" x="6864350" y="2451100"/>
          <p14:tracePt t="76061" x="6883400" y="2451100"/>
          <p14:tracePt t="76077" x="6921500" y="2451100"/>
          <p14:tracePt t="76094" x="6940550" y="2451100"/>
          <p14:tracePt t="76110" x="6946900" y="2451100"/>
          <p14:tracePt t="76127" x="6953250" y="2451100"/>
          <p14:tracePt t="76144" x="6965950" y="2451100"/>
          <p14:tracePt t="76160" x="6978650" y="2451100"/>
          <p14:tracePt t="134710" x="7023100" y="2406650"/>
          <p14:tracePt t="134835" x="7315200" y="2089150"/>
          <p14:tracePt t="134843" x="7315200" y="2082800"/>
          <p14:tracePt t="134860" x="7315200" y="2070100"/>
          <p14:tracePt t="134877" x="7302500" y="2051050"/>
          <p14:tracePt t="134894" x="7162800" y="1993900"/>
          <p14:tracePt t="134910" x="6985000" y="1917700"/>
          <p14:tracePt t="134943" x="6267450" y="1657350"/>
          <p14:tracePt t="134977" x="4286250" y="869950"/>
          <p14:tracePt t="135010" x="2273300" y="590550"/>
          <p14:tracePt t="135027" x="717550" y="603250"/>
          <p14:tracePt t="135043" x="0" y="673100"/>
          <p14:tracePt t="135060" x="0" y="749300"/>
          <p14:tracePt t="135077" x="0" y="800100"/>
          <p14:tracePt t="135093" x="0" y="920750"/>
          <p14:tracePt t="135110" x="0" y="1092200"/>
          <p14:tracePt t="135127" x="0" y="1365250"/>
          <p14:tracePt t="135143" x="0" y="1727200"/>
          <p14:tracePt t="135160" x="0" y="2279650"/>
          <p14:tracePt t="135448" x="0" y="2355850"/>
          <p14:tracePt t="135455" x="0" y="2470150"/>
          <p14:tracePt t="135462" x="0" y="2559050"/>
          <p14:tracePt t="135477" x="38100" y="2730500"/>
          <p14:tracePt t="135493" x="158750" y="3016250"/>
          <p14:tracePt t="135510" x="342900" y="3429000"/>
          <p14:tracePt t="135527" x="514350" y="3708400"/>
          <p14:tracePt t="135543" x="742950" y="4197350"/>
          <p14:tracePt t="135560" x="857250" y="4451350"/>
          <p14:tracePt t="135576" x="952500" y="4743450"/>
          <p14:tracePt t="135593" x="1016000" y="5003800"/>
          <p14:tracePt t="135610" x="1073150" y="5238750"/>
          <p14:tracePt t="135627" x="1098550" y="5314950"/>
          <p14:tracePt t="135643" x="1104900" y="5340350"/>
          <p14:tracePt t="135660" x="1104900" y="5346700"/>
          <p14:tracePt t="136186" x="1174750" y="5378450"/>
          <p14:tracePt t="136192" x="1257300" y="5403850"/>
          <p14:tracePt t="136200" x="1339850" y="5448300"/>
          <p14:tracePt t="136210" x="1403350" y="5467350"/>
          <p14:tracePt t="136226" x="1530350" y="5524500"/>
          <p14:tracePt t="136243" x="1670050" y="5594350"/>
          <p14:tracePt t="136260" x="1727200" y="5632450"/>
          <p14:tracePt t="136276" x="1758950" y="5670550"/>
          <p14:tracePt t="136310" x="1847850" y="5759450"/>
          <p14:tracePt t="136343" x="1898650" y="5822950"/>
          <p14:tracePt t="136376" x="1962150" y="5918200"/>
          <p14:tracePt t="136393" x="1993900" y="5981700"/>
          <p14:tracePt t="136410" x="2025650" y="6057900"/>
          <p14:tracePt t="136426" x="2051050" y="6121400"/>
          <p14:tracePt t="136443" x="2082800" y="6223000"/>
          <p14:tracePt t="136460" x="2095500" y="6267450"/>
          <p14:tracePt t="136476" x="2101850" y="6318250"/>
          <p14:tracePt t="136493" x="2114550" y="6356350"/>
          <p14:tracePt t="136510" x="2127250" y="6400800"/>
          <p14:tracePt t="136526" x="2127250" y="6432550"/>
          <p14:tracePt t="136543" x="2127250" y="6470650"/>
          <p14:tracePt t="136560" x="2127250" y="653415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45C7D00B00F34992AB51DB726B1A19" ma:contentTypeVersion="1" ma:contentTypeDescription="Create a new document." ma:contentTypeScope="" ma:versionID="46eee3cfe99b43180de7abe06c7377a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5B5949-99F7-4D7D-9369-63B29E919802}"/>
</file>

<file path=customXml/itemProps2.xml><?xml version="1.0" encoding="utf-8"?>
<ds:datastoreItem xmlns:ds="http://schemas.openxmlformats.org/officeDocument/2006/customXml" ds:itemID="{845F012C-7CF4-4734-9E4D-94FC89606C72}"/>
</file>

<file path=customXml/itemProps3.xml><?xml version="1.0" encoding="utf-8"?>
<ds:datastoreItem xmlns:ds="http://schemas.openxmlformats.org/officeDocument/2006/customXml" ds:itemID="{2BD83E85-842F-4E43-A9F6-612083E4C539}"/>
</file>

<file path=docProps/app.xml><?xml version="1.0" encoding="utf-8"?>
<Properties xmlns="http://schemas.openxmlformats.org/officeDocument/2006/extended-properties" xmlns:vt="http://schemas.openxmlformats.org/officeDocument/2006/docPropsVTypes">
  <TotalTime>7880</TotalTime>
  <Words>616</Words>
  <Application>Microsoft Office PowerPoint</Application>
  <PresentationFormat>Widescreen</PresentationFormat>
  <Paragraphs>78</Paragraphs>
  <Slides>12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Futura PT Book</vt:lpstr>
      <vt:lpstr>FuturaBook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SPITZER Emily</cp:lastModifiedBy>
  <cp:revision>88</cp:revision>
  <dcterms:created xsi:type="dcterms:W3CDTF">2020-04-09T17:11:34Z</dcterms:created>
  <dcterms:modified xsi:type="dcterms:W3CDTF">2020-06-25T18:57:08Z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0x0101008945C7D00B00F34992AB51DB726B1A19</vt:lpwstr>
  </property>
</Properties>
</file>