
<file path=[Content_Types].xml><?xml version="1.0" encoding="utf-8"?>
<Types xmlns="http://schemas.openxmlformats.org/package/2006/content-types">
  <Default Extension="mp3" ContentType="audio/mpeg"/>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81" r:id="rId2"/>
    <p:sldId id="257" r:id="rId3"/>
    <p:sldId id="282" r:id="rId4"/>
    <p:sldId id="258" r:id="rId5"/>
    <p:sldId id="259" r:id="rId6"/>
    <p:sldId id="261" r:id="rId7"/>
    <p:sldId id="260" r:id="rId8"/>
    <p:sldId id="265" r:id="rId9"/>
    <p:sldId id="350" r:id="rId10"/>
    <p:sldId id="351" r:id="rId11"/>
    <p:sldId id="354" r:id="rId12"/>
    <p:sldId id="266" r:id="rId13"/>
    <p:sldId id="267" r:id="rId14"/>
    <p:sldId id="268" r:id="rId15"/>
    <p:sldId id="269" r:id="rId16"/>
    <p:sldId id="270" r:id="rId17"/>
    <p:sldId id="271" r:id="rId18"/>
    <p:sldId id="272" r:id="rId19"/>
    <p:sldId id="273" r:id="rId20"/>
    <p:sldId id="274" r:id="rId21"/>
    <p:sldId id="275" r:id="rId22"/>
    <p:sldId id="355"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DSOLL Stephanie" initials="HS" lastIdx="4" clrIdx="0">
    <p:extLst>
      <p:ext uri="{19B8F6BF-5375-455C-9EA6-DF929625EA0E}">
        <p15:presenceInfo xmlns:p15="http://schemas.microsoft.com/office/powerpoint/2012/main" userId="S::Stephanie.Hodsoll@HydroOne.com::910922c9-1dfc-4d5a-9376-f2c7f36022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B129"/>
    <a:srgbClr val="0B24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8"/>
    <p:restoredTop sz="94660"/>
  </p:normalViewPr>
  <p:slideViewPr>
    <p:cSldViewPr snapToGrid="0" snapToObjects="1">
      <p:cViewPr varScale="1">
        <p:scale>
          <a:sx n="59" d="100"/>
          <a:sy n="59" d="100"/>
        </p:scale>
        <p:origin x="47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EC49FE-8B46-4718-ACB4-CDC93AB98B93}" type="doc">
      <dgm:prSet loTypeId="urn:microsoft.com/office/officeart/2011/layout/RadialPictureList" loCatId="officeonline" qsTypeId="urn:microsoft.com/office/officeart/2005/8/quickstyle/simple1" qsCatId="simple" csTypeId="urn:microsoft.com/office/officeart/2005/8/colors/accent6_2" csCatId="accent6" phldr="1"/>
      <dgm:spPr/>
      <dgm:t>
        <a:bodyPr/>
        <a:lstStyle/>
        <a:p>
          <a:endParaRPr lang="en-US"/>
        </a:p>
      </dgm:t>
    </dgm:pt>
    <dgm:pt modelId="{C82F4190-D080-454A-955F-3965F04F8555}">
      <dgm:prSet phldrT="[Text]"/>
      <dgm:spPr/>
      <dgm:t>
        <a:bodyPr/>
        <a:lstStyle/>
        <a:p>
          <a:r>
            <a:rPr lang="en-US" dirty="0">
              <a:latin typeface="FuturaBook" panose="00000400000000000000" pitchFamily="2" charset="0"/>
            </a:rPr>
            <a:t>Staged Construction Approach</a:t>
          </a:r>
        </a:p>
      </dgm:t>
    </dgm:pt>
    <dgm:pt modelId="{48175829-2B95-460D-B8CC-E846D0AF2B34}" type="parTrans" cxnId="{0E02F7CA-10E1-4196-9E42-F179F2802F3A}">
      <dgm:prSet/>
      <dgm:spPr/>
      <dgm:t>
        <a:bodyPr/>
        <a:lstStyle/>
        <a:p>
          <a:endParaRPr lang="en-US"/>
        </a:p>
      </dgm:t>
    </dgm:pt>
    <dgm:pt modelId="{E2F80A49-F3F7-4479-A0B2-AC96761CC278}" type="sibTrans" cxnId="{0E02F7CA-10E1-4196-9E42-F179F2802F3A}">
      <dgm:prSet/>
      <dgm:spPr/>
      <dgm:t>
        <a:bodyPr/>
        <a:lstStyle/>
        <a:p>
          <a:endParaRPr lang="en-US"/>
        </a:p>
      </dgm:t>
    </dgm:pt>
    <dgm:pt modelId="{D4F77492-2890-4C59-A085-466403E72C93}">
      <dgm:prSet phldrT="[Text]" custT="1"/>
      <dgm:spPr/>
      <dgm:t>
        <a:bodyPr/>
        <a:lstStyle/>
        <a:p>
          <a:r>
            <a:rPr lang="en-US" sz="1200" dirty="0">
              <a:latin typeface="FuturaBook" panose="00000400000000000000" pitchFamily="2" charset="0"/>
            </a:rPr>
            <a:t>Timing of the need</a:t>
          </a:r>
        </a:p>
      </dgm:t>
    </dgm:pt>
    <dgm:pt modelId="{61B20687-2D81-475B-B7AA-E099B129D887}" type="parTrans" cxnId="{99287CCB-AAB8-419A-84EF-A2DF721E971D}">
      <dgm:prSet/>
      <dgm:spPr/>
      <dgm:t>
        <a:bodyPr/>
        <a:lstStyle/>
        <a:p>
          <a:endParaRPr lang="en-US"/>
        </a:p>
      </dgm:t>
    </dgm:pt>
    <dgm:pt modelId="{24BE4397-E464-46FB-8544-262D9288F426}" type="sibTrans" cxnId="{99287CCB-AAB8-419A-84EF-A2DF721E971D}">
      <dgm:prSet/>
      <dgm:spPr/>
      <dgm:t>
        <a:bodyPr/>
        <a:lstStyle/>
        <a:p>
          <a:endParaRPr lang="en-US"/>
        </a:p>
      </dgm:t>
    </dgm:pt>
    <dgm:pt modelId="{E246CC3F-CFA1-4FFB-8127-F18E31599B57}">
      <dgm:prSet phldrT="[Text]" custT="1"/>
      <dgm:spPr/>
      <dgm:t>
        <a:bodyPr/>
        <a:lstStyle/>
        <a:p>
          <a:r>
            <a:rPr lang="en-US" sz="1200" dirty="0">
              <a:latin typeface="FuturaBook" panose="00000400000000000000" pitchFamily="2" charset="0"/>
            </a:rPr>
            <a:t>Potential for higher growth</a:t>
          </a:r>
        </a:p>
      </dgm:t>
    </dgm:pt>
    <dgm:pt modelId="{4FACFD30-B114-4DDE-B64F-32EFD7F5BA6D}" type="parTrans" cxnId="{819DFACA-306F-4D20-BEC7-E247D4088B08}">
      <dgm:prSet/>
      <dgm:spPr/>
      <dgm:t>
        <a:bodyPr/>
        <a:lstStyle/>
        <a:p>
          <a:endParaRPr lang="en-US"/>
        </a:p>
      </dgm:t>
    </dgm:pt>
    <dgm:pt modelId="{BBE55F6C-768F-4B85-A752-C20D4EE91506}" type="sibTrans" cxnId="{819DFACA-306F-4D20-BEC7-E247D4088B08}">
      <dgm:prSet/>
      <dgm:spPr/>
      <dgm:t>
        <a:bodyPr/>
        <a:lstStyle/>
        <a:p>
          <a:endParaRPr lang="en-US"/>
        </a:p>
      </dgm:t>
    </dgm:pt>
    <dgm:pt modelId="{156724FE-2ADC-4487-8082-B73CBF35D205}">
      <dgm:prSet phldrT="[Text]" custT="1"/>
      <dgm:spPr/>
      <dgm:t>
        <a:bodyPr/>
        <a:lstStyle/>
        <a:p>
          <a:r>
            <a:rPr lang="en-US" sz="1200" dirty="0">
              <a:latin typeface="FuturaBook" panose="00000400000000000000" pitchFamily="2" charset="0"/>
            </a:rPr>
            <a:t>Implementation lead time</a:t>
          </a:r>
        </a:p>
      </dgm:t>
    </dgm:pt>
    <dgm:pt modelId="{81E7D540-DF97-4012-A8D0-BE9DC8E158A5}" type="parTrans" cxnId="{358B064E-D461-489E-A0B4-70EC36F0DF22}">
      <dgm:prSet/>
      <dgm:spPr/>
      <dgm:t>
        <a:bodyPr/>
        <a:lstStyle/>
        <a:p>
          <a:endParaRPr lang="en-US"/>
        </a:p>
      </dgm:t>
    </dgm:pt>
    <dgm:pt modelId="{0C306DCE-365F-40B6-8148-938A180CA189}" type="sibTrans" cxnId="{358B064E-D461-489E-A0B4-70EC36F0DF22}">
      <dgm:prSet/>
      <dgm:spPr/>
      <dgm:t>
        <a:bodyPr/>
        <a:lstStyle/>
        <a:p>
          <a:endParaRPr lang="en-US"/>
        </a:p>
      </dgm:t>
    </dgm:pt>
    <dgm:pt modelId="{5C982ACB-676A-41F9-8927-6BC3CE3DF25E}" type="pres">
      <dgm:prSet presAssocID="{C6EC49FE-8B46-4718-ACB4-CDC93AB98B93}" presName="Name0" presStyleCnt="0">
        <dgm:presLayoutVars>
          <dgm:chMax val="1"/>
          <dgm:chPref val="1"/>
          <dgm:dir/>
          <dgm:resizeHandles/>
        </dgm:presLayoutVars>
      </dgm:prSet>
      <dgm:spPr/>
    </dgm:pt>
    <dgm:pt modelId="{7BD221C6-FC24-4061-840C-1855B10D738B}" type="pres">
      <dgm:prSet presAssocID="{C82F4190-D080-454A-955F-3965F04F8555}" presName="Parent" presStyleLbl="node1" presStyleIdx="0" presStyleCnt="2">
        <dgm:presLayoutVars>
          <dgm:chMax val="4"/>
          <dgm:chPref val="3"/>
        </dgm:presLayoutVars>
      </dgm:prSet>
      <dgm:spPr/>
    </dgm:pt>
    <dgm:pt modelId="{7063AE0E-0F46-4DAD-8B87-FD5FAEECCA7F}" type="pres">
      <dgm:prSet presAssocID="{D4F77492-2890-4C59-A085-466403E72C93}" presName="Accent" presStyleLbl="node1" presStyleIdx="1" presStyleCnt="2"/>
      <dgm:spPr/>
    </dgm:pt>
    <dgm:pt modelId="{9DCA763E-2321-4A59-A902-68AF76215507}" type="pres">
      <dgm:prSet presAssocID="{D4F77492-2890-4C59-A085-466403E72C93}" presName="Image1" presStyleLbl="fgImgPlace1" presStyleIdx="0" presStyleCnt="3"/>
      <dgm:spPr>
        <a:blipFill>
          <a:blip xmlns:r="http://schemas.openxmlformats.org/officeDocument/2006/relationships" r:embed="rId1"/>
          <a:srcRect/>
          <a:stretch>
            <a:fillRect/>
          </a:stretch>
        </a:blipFill>
      </dgm:spPr>
    </dgm:pt>
    <dgm:pt modelId="{BB7FBEF1-1112-4BAE-8DD0-8809644C4A5A}" type="pres">
      <dgm:prSet presAssocID="{D4F77492-2890-4C59-A085-466403E72C93}" presName="Child1" presStyleLbl="revTx" presStyleIdx="0" presStyleCnt="3" custScaleX="128924" custLinFactNeighborX="10441">
        <dgm:presLayoutVars>
          <dgm:chMax val="0"/>
          <dgm:chPref val="0"/>
          <dgm:bulletEnabled val="1"/>
        </dgm:presLayoutVars>
      </dgm:prSet>
      <dgm:spPr/>
    </dgm:pt>
    <dgm:pt modelId="{BDD2E651-74EF-47AF-AEC5-990A7461F7B2}" type="pres">
      <dgm:prSet presAssocID="{E246CC3F-CFA1-4FFB-8127-F18E31599B57}" presName="Image2" presStyleCnt="0"/>
      <dgm:spPr/>
    </dgm:pt>
    <dgm:pt modelId="{5CC6BFA1-C1EB-4544-96B3-DC60A390E045}" type="pres">
      <dgm:prSet presAssocID="{E246CC3F-CFA1-4FFB-8127-F18E31599B57}"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9EFD430B-B757-42CA-AE12-D74E408C43B7}" type="pres">
      <dgm:prSet presAssocID="{E246CC3F-CFA1-4FFB-8127-F18E31599B57}" presName="Child2" presStyleLbl="revTx" presStyleIdx="1" presStyleCnt="3">
        <dgm:presLayoutVars>
          <dgm:chMax val="0"/>
          <dgm:chPref val="0"/>
          <dgm:bulletEnabled val="1"/>
        </dgm:presLayoutVars>
      </dgm:prSet>
      <dgm:spPr/>
    </dgm:pt>
    <dgm:pt modelId="{68E56995-A70D-4A42-9E23-D7C958046865}" type="pres">
      <dgm:prSet presAssocID="{156724FE-2ADC-4487-8082-B73CBF35D205}" presName="Image3" presStyleCnt="0"/>
      <dgm:spPr/>
    </dgm:pt>
    <dgm:pt modelId="{00000B6F-B555-472D-AC97-95A726D88ADC}" type="pres">
      <dgm:prSet presAssocID="{156724FE-2ADC-4487-8082-B73CBF35D205}"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B887545C-EAB3-4E84-95A3-106FE928AD33}" type="pres">
      <dgm:prSet presAssocID="{156724FE-2ADC-4487-8082-B73CBF35D205}" presName="Child3" presStyleLbl="revTx" presStyleIdx="2" presStyleCnt="3" custScaleX="113916" custLinFactNeighborX="14656" custLinFactNeighborY="965">
        <dgm:presLayoutVars>
          <dgm:chMax val="0"/>
          <dgm:chPref val="0"/>
          <dgm:bulletEnabled val="1"/>
        </dgm:presLayoutVars>
      </dgm:prSet>
      <dgm:spPr/>
    </dgm:pt>
  </dgm:ptLst>
  <dgm:cxnLst>
    <dgm:cxn modelId="{65B99208-25D8-4D1D-A829-237369199F58}" type="presOf" srcId="{D4F77492-2890-4C59-A085-466403E72C93}" destId="{BB7FBEF1-1112-4BAE-8DD0-8809644C4A5A}" srcOrd="0" destOrd="0" presId="urn:microsoft.com/office/officeart/2011/layout/RadialPictureList"/>
    <dgm:cxn modelId="{358B064E-D461-489E-A0B4-70EC36F0DF22}" srcId="{C82F4190-D080-454A-955F-3965F04F8555}" destId="{156724FE-2ADC-4487-8082-B73CBF35D205}" srcOrd="2" destOrd="0" parTransId="{81E7D540-DF97-4012-A8D0-BE9DC8E158A5}" sibTransId="{0C306DCE-365F-40B6-8148-938A180CA189}"/>
    <dgm:cxn modelId="{8DC3E994-CC55-4C10-AF39-D3ABCB64B2D2}" type="presOf" srcId="{C82F4190-D080-454A-955F-3965F04F8555}" destId="{7BD221C6-FC24-4061-840C-1855B10D738B}" srcOrd="0" destOrd="0" presId="urn:microsoft.com/office/officeart/2011/layout/RadialPictureList"/>
    <dgm:cxn modelId="{6BEC0EBD-09CC-4E1C-A7E5-DEF87164E2B1}" type="presOf" srcId="{E246CC3F-CFA1-4FFB-8127-F18E31599B57}" destId="{9EFD430B-B757-42CA-AE12-D74E408C43B7}" srcOrd="0" destOrd="0" presId="urn:microsoft.com/office/officeart/2011/layout/RadialPictureList"/>
    <dgm:cxn modelId="{BB1B89BE-A1FB-4C77-A410-7D01D0E3D804}" type="presOf" srcId="{C6EC49FE-8B46-4718-ACB4-CDC93AB98B93}" destId="{5C982ACB-676A-41F9-8927-6BC3CE3DF25E}" srcOrd="0" destOrd="0" presId="urn:microsoft.com/office/officeart/2011/layout/RadialPictureList"/>
    <dgm:cxn modelId="{0E02F7CA-10E1-4196-9E42-F179F2802F3A}" srcId="{C6EC49FE-8B46-4718-ACB4-CDC93AB98B93}" destId="{C82F4190-D080-454A-955F-3965F04F8555}" srcOrd="0" destOrd="0" parTransId="{48175829-2B95-460D-B8CC-E846D0AF2B34}" sibTransId="{E2F80A49-F3F7-4479-A0B2-AC96761CC278}"/>
    <dgm:cxn modelId="{819DFACA-306F-4D20-BEC7-E247D4088B08}" srcId="{C82F4190-D080-454A-955F-3965F04F8555}" destId="{E246CC3F-CFA1-4FFB-8127-F18E31599B57}" srcOrd="1" destOrd="0" parTransId="{4FACFD30-B114-4DDE-B64F-32EFD7F5BA6D}" sibTransId="{BBE55F6C-768F-4B85-A752-C20D4EE91506}"/>
    <dgm:cxn modelId="{99287CCB-AAB8-419A-84EF-A2DF721E971D}" srcId="{C82F4190-D080-454A-955F-3965F04F8555}" destId="{D4F77492-2890-4C59-A085-466403E72C93}" srcOrd="0" destOrd="0" parTransId="{61B20687-2D81-475B-B7AA-E099B129D887}" sibTransId="{24BE4397-E464-46FB-8544-262D9288F426}"/>
    <dgm:cxn modelId="{E7703BF3-9AED-4D08-8009-4118C52B1360}" type="presOf" srcId="{156724FE-2ADC-4487-8082-B73CBF35D205}" destId="{B887545C-EAB3-4E84-95A3-106FE928AD33}" srcOrd="0" destOrd="0" presId="urn:microsoft.com/office/officeart/2011/layout/RadialPictureList"/>
    <dgm:cxn modelId="{64EE2ECA-B51F-4216-B632-0BA2FC5FC073}" type="presParOf" srcId="{5C982ACB-676A-41F9-8927-6BC3CE3DF25E}" destId="{7BD221C6-FC24-4061-840C-1855B10D738B}" srcOrd="0" destOrd="0" presId="urn:microsoft.com/office/officeart/2011/layout/RadialPictureList"/>
    <dgm:cxn modelId="{1EC29C50-ADC8-452F-9C9B-895263F811A9}" type="presParOf" srcId="{5C982ACB-676A-41F9-8927-6BC3CE3DF25E}" destId="{7063AE0E-0F46-4DAD-8B87-FD5FAEECCA7F}" srcOrd="1" destOrd="0" presId="urn:microsoft.com/office/officeart/2011/layout/RadialPictureList"/>
    <dgm:cxn modelId="{D0529466-7368-4997-B3E5-2FD05C275B70}" type="presParOf" srcId="{5C982ACB-676A-41F9-8927-6BC3CE3DF25E}" destId="{9DCA763E-2321-4A59-A902-68AF76215507}" srcOrd="2" destOrd="0" presId="urn:microsoft.com/office/officeart/2011/layout/RadialPictureList"/>
    <dgm:cxn modelId="{ACF6FB0F-C2F6-415E-87E2-125DF984876A}" type="presParOf" srcId="{5C982ACB-676A-41F9-8927-6BC3CE3DF25E}" destId="{BB7FBEF1-1112-4BAE-8DD0-8809644C4A5A}" srcOrd="3" destOrd="0" presId="urn:microsoft.com/office/officeart/2011/layout/RadialPictureList"/>
    <dgm:cxn modelId="{810DA8EC-F4A7-485A-A13B-1F635C64C52E}" type="presParOf" srcId="{5C982ACB-676A-41F9-8927-6BC3CE3DF25E}" destId="{BDD2E651-74EF-47AF-AEC5-990A7461F7B2}" srcOrd="4" destOrd="0" presId="urn:microsoft.com/office/officeart/2011/layout/RadialPictureList"/>
    <dgm:cxn modelId="{461CD9C2-0D55-4305-B442-3C036CE3ABC3}" type="presParOf" srcId="{BDD2E651-74EF-47AF-AEC5-990A7461F7B2}" destId="{5CC6BFA1-C1EB-4544-96B3-DC60A390E045}" srcOrd="0" destOrd="0" presId="urn:microsoft.com/office/officeart/2011/layout/RadialPictureList"/>
    <dgm:cxn modelId="{F974EDB2-02D0-4A28-AF13-7B962339227C}" type="presParOf" srcId="{5C982ACB-676A-41F9-8927-6BC3CE3DF25E}" destId="{9EFD430B-B757-42CA-AE12-D74E408C43B7}" srcOrd="5" destOrd="0" presId="urn:microsoft.com/office/officeart/2011/layout/RadialPictureList"/>
    <dgm:cxn modelId="{4F3F47D6-E43F-41E2-A9E7-D8055719783D}" type="presParOf" srcId="{5C982ACB-676A-41F9-8927-6BC3CE3DF25E}" destId="{68E56995-A70D-4A42-9E23-D7C958046865}" srcOrd="6" destOrd="0" presId="urn:microsoft.com/office/officeart/2011/layout/RadialPictureList"/>
    <dgm:cxn modelId="{47286581-101A-4A10-9CF1-D055717947F2}" type="presParOf" srcId="{68E56995-A70D-4A42-9E23-D7C958046865}" destId="{00000B6F-B555-472D-AC97-95A726D88ADC}" srcOrd="0" destOrd="0" presId="urn:microsoft.com/office/officeart/2011/layout/RadialPictureList"/>
    <dgm:cxn modelId="{D203A58F-63E8-4CCE-8FDA-C8A8689D9C36}" type="presParOf" srcId="{5C982ACB-676A-41F9-8927-6BC3CE3DF25E}" destId="{B887545C-EAB3-4E84-95A3-106FE928AD33}"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221C6-FC24-4061-840C-1855B10D738B}">
      <dsp:nvSpPr>
        <dsp:cNvPr id="0" name=""/>
        <dsp:cNvSpPr/>
      </dsp:nvSpPr>
      <dsp:spPr>
        <a:xfrm>
          <a:off x="871058" y="1298046"/>
          <a:ext cx="1689126" cy="168921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FuturaBook" panose="00000400000000000000" pitchFamily="2" charset="0"/>
            </a:rPr>
            <a:t>Staged Construction Approach</a:t>
          </a:r>
        </a:p>
      </dsp:txBody>
      <dsp:txXfrm>
        <a:off x="1118425" y="1545425"/>
        <a:ext cx="1194392" cy="1194452"/>
      </dsp:txXfrm>
    </dsp:sp>
    <dsp:sp modelId="{7063AE0E-0F46-4DAD-8B87-FD5FAEECCA7F}">
      <dsp:nvSpPr>
        <dsp:cNvPr id="0" name=""/>
        <dsp:cNvSpPr/>
      </dsp:nvSpPr>
      <dsp:spPr>
        <a:xfrm>
          <a:off x="0" y="358846"/>
          <a:ext cx="3405000" cy="3549506"/>
        </a:xfrm>
        <a:prstGeom prst="blockArc">
          <a:avLst>
            <a:gd name="adj1" fmla="val 17527788"/>
            <a:gd name="adj2" fmla="val 4119114"/>
            <a:gd name="adj3" fmla="val 575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CA763E-2321-4A59-A902-68AF76215507}">
      <dsp:nvSpPr>
        <dsp:cNvPr id="0" name=""/>
        <dsp:cNvSpPr/>
      </dsp:nvSpPr>
      <dsp:spPr>
        <a:xfrm>
          <a:off x="2507194" y="658070"/>
          <a:ext cx="904871" cy="905124"/>
        </a:xfrm>
        <a:prstGeom prst="ellipse">
          <a:avLst/>
        </a:prstGeom>
        <a:blipFill>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7FBEF1-1112-4BAE-8DD0-8809644C4A5A}">
      <dsp:nvSpPr>
        <dsp:cNvPr id="0" name=""/>
        <dsp:cNvSpPr/>
      </dsp:nvSpPr>
      <dsp:spPr>
        <a:xfrm>
          <a:off x="3431998" y="672623"/>
          <a:ext cx="1561534" cy="876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10000"/>
            </a:spcAft>
            <a:buNone/>
          </a:pPr>
          <a:r>
            <a:rPr lang="en-US" sz="1200" kern="1200" dirty="0">
              <a:latin typeface="FuturaBook" panose="00000400000000000000" pitchFamily="2" charset="0"/>
            </a:rPr>
            <a:t>Timing of the need</a:t>
          </a:r>
        </a:p>
      </dsp:txBody>
      <dsp:txXfrm>
        <a:off x="3431998" y="672623"/>
        <a:ext cx="1561534" cy="876018"/>
      </dsp:txXfrm>
    </dsp:sp>
    <dsp:sp modelId="{5CC6BFA1-C1EB-4544-96B3-DC60A390E045}">
      <dsp:nvSpPr>
        <dsp:cNvPr id="0" name=""/>
        <dsp:cNvSpPr/>
      </dsp:nvSpPr>
      <dsp:spPr>
        <a:xfrm>
          <a:off x="2856930" y="1687782"/>
          <a:ext cx="904871" cy="90512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FD430B-B757-42CA-AE12-D74E408C43B7}">
      <dsp:nvSpPr>
        <dsp:cNvPr id="0" name=""/>
        <dsp:cNvSpPr/>
      </dsp:nvSpPr>
      <dsp:spPr>
        <a:xfrm>
          <a:off x="3835482" y="1700560"/>
          <a:ext cx="1211205" cy="876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10000"/>
            </a:spcAft>
            <a:buNone/>
          </a:pPr>
          <a:r>
            <a:rPr lang="en-US" sz="1200" kern="1200" dirty="0">
              <a:latin typeface="FuturaBook" panose="00000400000000000000" pitchFamily="2" charset="0"/>
            </a:rPr>
            <a:t>Potential for higher growth</a:t>
          </a:r>
        </a:p>
      </dsp:txBody>
      <dsp:txXfrm>
        <a:off x="3835482" y="1700560"/>
        <a:ext cx="1211205" cy="876018"/>
      </dsp:txXfrm>
    </dsp:sp>
    <dsp:sp modelId="{00000B6F-B555-472D-AC97-95A726D88ADC}">
      <dsp:nvSpPr>
        <dsp:cNvPr id="0" name=""/>
        <dsp:cNvSpPr/>
      </dsp:nvSpPr>
      <dsp:spPr>
        <a:xfrm>
          <a:off x="2507194" y="2732046"/>
          <a:ext cx="904871" cy="90512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87545C-EAB3-4E84-95A3-106FE928AD33}">
      <dsp:nvSpPr>
        <dsp:cNvPr id="0" name=""/>
        <dsp:cNvSpPr/>
      </dsp:nvSpPr>
      <dsp:spPr>
        <a:xfrm>
          <a:off x="3573939" y="2758957"/>
          <a:ext cx="1379756" cy="876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10000"/>
            </a:spcAft>
            <a:buNone/>
          </a:pPr>
          <a:r>
            <a:rPr lang="en-US" sz="1200" kern="1200" dirty="0">
              <a:latin typeface="FuturaBook" panose="00000400000000000000" pitchFamily="2" charset="0"/>
            </a:rPr>
            <a:t>Implementation lead time</a:t>
          </a:r>
        </a:p>
      </dsp:txBody>
      <dsp:txXfrm>
        <a:off x="3573939" y="2758957"/>
        <a:ext cx="1379756" cy="876018"/>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39DB6C-85B6-5E47-BE9E-AF2AB4ECC115}" type="datetimeFigureOut">
              <a:rPr lang="en-US" smtClean="0"/>
              <a:t>6/16/2022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17DD28-5EFD-7B43-8769-A0196B337CAC}" type="slidenum">
              <a:rPr lang="en-US" smtClean="0"/>
              <a:t>‹#›</a:t>
            </a:fld>
            <a:endParaRPr lang="en-US"/>
          </a:p>
        </p:txBody>
      </p:sp>
    </p:spTree>
    <p:extLst>
      <p:ext uri="{BB962C8B-B14F-4D97-AF65-F5344CB8AC3E}">
        <p14:creationId xmlns:p14="http://schemas.microsoft.com/office/powerpoint/2010/main" val="3584217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331C-F15A-601B-2012-7A95D47947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79A741-8F7C-0AA4-DE1E-C5B6071CD9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02AE69-888C-9DC7-D674-8A56888F2092}"/>
              </a:ext>
            </a:extLst>
          </p:cNvPr>
          <p:cNvSpPr>
            <a:spLocks noGrp="1"/>
          </p:cNvSpPr>
          <p:nvPr>
            <p:ph type="dt" sz="half" idx="10"/>
          </p:nvPr>
        </p:nvSpPr>
        <p:spPr/>
        <p:txBody>
          <a:bodyPr/>
          <a:lstStyle/>
          <a:p>
            <a:fld id="{4112EB82-1AAB-CE45-B577-76900D584C2D}" type="datetimeFigureOut">
              <a:rPr lang="en-US" smtClean="0"/>
              <a:t>6/16/2022</a:t>
            </a:fld>
            <a:endParaRPr lang="en-US"/>
          </a:p>
        </p:txBody>
      </p:sp>
      <p:sp>
        <p:nvSpPr>
          <p:cNvPr id="5" name="Footer Placeholder 4">
            <a:extLst>
              <a:ext uri="{FF2B5EF4-FFF2-40B4-BE49-F238E27FC236}">
                <a16:creationId xmlns:a16="http://schemas.microsoft.com/office/drawing/2014/main" id="{DB43CCE2-B8CE-CF9A-2844-EC3A7FF0D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5EF427-F867-8443-12EC-EAB51845617C}"/>
              </a:ext>
            </a:extLst>
          </p:cNvPr>
          <p:cNvSpPr>
            <a:spLocks noGrp="1"/>
          </p:cNvSpPr>
          <p:nvPr>
            <p:ph type="sldNum" sz="quarter" idx="12"/>
          </p:nvPr>
        </p:nvSpPr>
        <p:spPr/>
        <p:txBody>
          <a:bodyPr/>
          <a:lstStyle/>
          <a:p>
            <a:fld id="{DCF9F148-FF75-734D-9173-93D30227F881}" type="slidenum">
              <a:rPr lang="en-US" smtClean="0"/>
              <a:t>‹#›</a:t>
            </a:fld>
            <a:endParaRPr lang="en-US"/>
          </a:p>
        </p:txBody>
      </p:sp>
    </p:spTree>
    <p:extLst>
      <p:ext uri="{BB962C8B-B14F-4D97-AF65-F5344CB8AC3E}">
        <p14:creationId xmlns:p14="http://schemas.microsoft.com/office/powerpoint/2010/main" val="560804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965A-5399-ED33-CA3F-FD69AC5781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BB0F6B-16BE-0038-A6D8-66C1951013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C5C24-6DF0-AEDC-8779-1FDD0A306A3C}"/>
              </a:ext>
            </a:extLst>
          </p:cNvPr>
          <p:cNvSpPr>
            <a:spLocks noGrp="1"/>
          </p:cNvSpPr>
          <p:nvPr>
            <p:ph type="dt" sz="half" idx="10"/>
          </p:nvPr>
        </p:nvSpPr>
        <p:spPr/>
        <p:txBody>
          <a:bodyPr/>
          <a:lstStyle/>
          <a:p>
            <a:fld id="{4112EB82-1AAB-CE45-B577-76900D584C2D}" type="datetimeFigureOut">
              <a:rPr lang="en-US" smtClean="0"/>
              <a:t>6/16/2022</a:t>
            </a:fld>
            <a:endParaRPr lang="en-US"/>
          </a:p>
        </p:txBody>
      </p:sp>
      <p:sp>
        <p:nvSpPr>
          <p:cNvPr id="5" name="Footer Placeholder 4">
            <a:extLst>
              <a:ext uri="{FF2B5EF4-FFF2-40B4-BE49-F238E27FC236}">
                <a16:creationId xmlns:a16="http://schemas.microsoft.com/office/drawing/2014/main" id="{143CE764-449E-0314-DEF2-9A170017D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0FB033-EC52-34F6-B66A-9386E304E59F}"/>
              </a:ext>
            </a:extLst>
          </p:cNvPr>
          <p:cNvSpPr>
            <a:spLocks noGrp="1"/>
          </p:cNvSpPr>
          <p:nvPr>
            <p:ph type="sldNum" sz="quarter" idx="12"/>
          </p:nvPr>
        </p:nvSpPr>
        <p:spPr/>
        <p:txBody>
          <a:bodyPr/>
          <a:lstStyle/>
          <a:p>
            <a:fld id="{DCF9F148-FF75-734D-9173-93D30227F881}" type="slidenum">
              <a:rPr lang="en-US" smtClean="0"/>
              <a:t>‹#›</a:t>
            </a:fld>
            <a:endParaRPr lang="en-US"/>
          </a:p>
        </p:txBody>
      </p:sp>
    </p:spTree>
    <p:extLst>
      <p:ext uri="{BB962C8B-B14F-4D97-AF65-F5344CB8AC3E}">
        <p14:creationId xmlns:p14="http://schemas.microsoft.com/office/powerpoint/2010/main" val="247565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11BCC0-4B2C-E135-9323-F34B630BB1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5B55D2-C5BC-45AB-8718-4B48A360AC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68983-C085-5016-3DF4-A1E69D691CF6}"/>
              </a:ext>
            </a:extLst>
          </p:cNvPr>
          <p:cNvSpPr>
            <a:spLocks noGrp="1"/>
          </p:cNvSpPr>
          <p:nvPr>
            <p:ph type="dt" sz="half" idx="10"/>
          </p:nvPr>
        </p:nvSpPr>
        <p:spPr/>
        <p:txBody>
          <a:bodyPr/>
          <a:lstStyle/>
          <a:p>
            <a:fld id="{4112EB82-1AAB-CE45-B577-76900D584C2D}" type="datetimeFigureOut">
              <a:rPr lang="en-US" smtClean="0"/>
              <a:t>6/16/2022</a:t>
            </a:fld>
            <a:endParaRPr lang="en-US"/>
          </a:p>
        </p:txBody>
      </p:sp>
      <p:sp>
        <p:nvSpPr>
          <p:cNvPr id="5" name="Footer Placeholder 4">
            <a:extLst>
              <a:ext uri="{FF2B5EF4-FFF2-40B4-BE49-F238E27FC236}">
                <a16:creationId xmlns:a16="http://schemas.microsoft.com/office/drawing/2014/main" id="{993925B3-41AC-CD05-EA5A-12CE6378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0EAC1-4A6B-573E-9B4B-F288E5D9A1D7}"/>
              </a:ext>
            </a:extLst>
          </p:cNvPr>
          <p:cNvSpPr>
            <a:spLocks noGrp="1"/>
          </p:cNvSpPr>
          <p:nvPr>
            <p:ph type="sldNum" sz="quarter" idx="12"/>
          </p:nvPr>
        </p:nvSpPr>
        <p:spPr/>
        <p:txBody>
          <a:bodyPr/>
          <a:lstStyle/>
          <a:p>
            <a:fld id="{DCF9F148-FF75-734D-9173-93D30227F881}" type="slidenum">
              <a:rPr lang="en-US" smtClean="0"/>
              <a:t>‹#›</a:t>
            </a:fld>
            <a:endParaRPr lang="en-US"/>
          </a:p>
        </p:txBody>
      </p:sp>
    </p:spTree>
    <p:extLst>
      <p:ext uri="{BB962C8B-B14F-4D97-AF65-F5344CB8AC3E}">
        <p14:creationId xmlns:p14="http://schemas.microsoft.com/office/powerpoint/2010/main" val="3833089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67" b="0" i="0">
                <a:solidFill>
                  <a:srgbClr val="003366"/>
                </a:solidFill>
                <a:latin typeface="Tahoma"/>
                <a:cs typeface="Tahoma"/>
              </a:defRPr>
            </a:lvl1pPr>
          </a:lstStyle>
          <a:p>
            <a:endParaRPr/>
          </a:p>
        </p:txBody>
      </p:sp>
      <p:sp>
        <p:nvSpPr>
          <p:cNvPr id="3" name="Holder 3"/>
          <p:cNvSpPr>
            <a:spLocks noGrp="1"/>
          </p:cNvSpPr>
          <p:nvPr>
            <p:ph sz="half" idx="2"/>
          </p:nvPr>
        </p:nvSpPr>
        <p:spPr>
          <a:xfrm>
            <a:off x="1960203" y="1601385"/>
            <a:ext cx="3254587" cy="295402"/>
          </a:xfrm>
          <a:prstGeom prst="rect">
            <a:avLst/>
          </a:prstGeom>
        </p:spPr>
        <p:txBody>
          <a:bodyPr wrap="square" lIns="0" tIns="0" rIns="0" bIns="0">
            <a:spAutoFit/>
          </a:bodyPr>
          <a:lstStyle>
            <a:lvl1pPr>
              <a:defRPr sz="2133" b="0" i="0">
                <a:solidFill>
                  <a:schemeClr val="tx1"/>
                </a:solidFill>
                <a:latin typeface="Tahoma"/>
                <a:cs typeface="Tahoma"/>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7" name="Holder 7"/>
          <p:cNvSpPr>
            <a:spLocks noGrp="1"/>
          </p:cNvSpPr>
          <p:nvPr>
            <p:ph type="sldNum" sz="quarter" idx="7"/>
          </p:nvPr>
        </p:nvSpPr>
        <p:spPr/>
        <p:txBody>
          <a:bodyPr lIns="0" tIns="0" rIns="0" bIns="0"/>
          <a:lstStyle>
            <a:lvl1pPr>
              <a:defRPr sz="1200" b="0" i="0">
                <a:solidFill>
                  <a:schemeClr val="bg1"/>
                </a:solidFill>
                <a:latin typeface="Tahoma"/>
                <a:cs typeface="Tahoma"/>
              </a:defRPr>
            </a:lvl1pPr>
          </a:lstStyle>
          <a:p>
            <a:pPr marL="50799">
              <a:spcBef>
                <a:spcPts val="133"/>
              </a:spcBef>
            </a:pPr>
            <a:fld id="{81D60167-4931-47E6-BA6A-407CBD079E47}" type="slidenum">
              <a:rPr lang="en-US" smtClean="0"/>
              <a:pPr marL="50799">
                <a:spcBef>
                  <a:spcPts val="133"/>
                </a:spcBef>
              </a:pPr>
              <a:t>‹#›</a:t>
            </a:fld>
            <a:endParaRPr lang="en-US" dirty="0"/>
          </a:p>
        </p:txBody>
      </p:sp>
    </p:spTree>
    <p:extLst>
      <p:ext uri="{BB962C8B-B14F-4D97-AF65-F5344CB8AC3E}">
        <p14:creationId xmlns:p14="http://schemas.microsoft.com/office/powerpoint/2010/main" val="11442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392DD-80FE-7E87-1464-A41E742162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0023C0-8472-CDCB-6FFB-13DAEE9AF4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173A1-1C19-1237-747D-ADC3C0A78EE1}"/>
              </a:ext>
            </a:extLst>
          </p:cNvPr>
          <p:cNvSpPr>
            <a:spLocks noGrp="1"/>
          </p:cNvSpPr>
          <p:nvPr>
            <p:ph type="dt" sz="half" idx="10"/>
          </p:nvPr>
        </p:nvSpPr>
        <p:spPr/>
        <p:txBody>
          <a:bodyPr/>
          <a:lstStyle/>
          <a:p>
            <a:fld id="{4112EB82-1AAB-CE45-B577-76900D584C2D}" type="datetimeFigureOut">
              <a:rPr lang="en-US" smtClean="0"/>
              <a:t>6/16/2022</a:t>
            </a:fld>
            <a:endParaRPr lang="en-US"/>
          </a:p>
        </p:txBody>
      </p:sp>
      <p:sp>
        <p:nvSpPr>
          <p:cNvPr id="5" name="Footer Placeholder 4">
            <a:extLst>
              <a:ext uri="{FF2B5EF4-FFF2-40B4-BE49-F238E27FC236}">
                <a16:creationId xmlns:a16="http://schemas.microsoft.com/office/drawing/2014/main" id="{9D9C3C8A-A8F2-84F9-F1B3-A3416EC4F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26AB0-AF6C-854B-3276-1D37F32ABDE4}"/>
              </a:ext>
            </a:extLst>
          </p:cNvPr>
          <p:cNvSpPr>
            <a:spLocks noGrp="1"/>
          </p:cNvSpPr>
          <p:nvPr>
            <p:ph type="sldNum" sz="quarter" idx="12"/>
          </p:nvPr>
        </p:nvSpPr>
        <p:spPr/>
        <p:txBody>
          <a:bodyPr/>
          <a:lstStyle/>
          <a:p>
            <a:fld id="{DCF9F148-FF75-734D-9173-93D30227F881}" type="slidenum">
              <a:rPr lang="en-US" smtClean="0"/>
              <a:t>‹#›</a:t>
            </a:fld>
            <a:endParaRPr lang="en-US"/>
          </a:p>
        </p:txBody>
      </p:sp>
    </p:spTree>
    <p:extLst>
      <p:ext uri="{BB962C8B-B14F-4D97-AF65-F5344CB8AC3E}">
        <p14:creationId xmlns:p14="http://schemas.microsoft.com/office/powerpoint/2010/main" val="3824630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AC8F8-06CC-F320-5C7C-D43FA1F863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690E72-E0C7-5E95-5404-AFD3D48E80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E03D0-1E45-A329-21FE-D399C2FFB76B}"/>
              </a:ext>
            </a:extLst>
          </p:cNvPr>
          <p:cNvSpPr>
            <a:spLocks noGrp="1"/>
          </p:cNvSpPr>
          <p:nvPr>
            <p:ph type="dt" sz="half" idx="10"/>
          </p:nvPr>
        </p:nvSpPr>
        <p:spPr/>
        <p:txBody>
          <a:bodyPr/>
          <a:lstStyle/>
          <a:p>
            <a:fld id="{4112EB82-1AAB-CE45-B577-76900D584C2D}" type="datetimeFigureOut">
              <a:rPr lang="en-US" smtClean="0"/>
              <a:t>6/16/2022</a:t>
            </a:fld>
            <a:endParaRPr lang="en-US"/>
          </a:p>
        </p:txBody>
      </p:sp>
      <p:sp>
        <p:nvSpPr>
          <p:cNvPr id="5" name="Footer Placeholder 4">
            <a:extLst>
              <a:ext uri="{FF2B5EF4-FFF2-40B4-BE49-F238E27FC236}">
                <a16:creationId xmlns:a16="http://schemas.microsoft.com/office/drawing/2014/main" id="{747E7980-813F-B39F-724B-1D6DD150D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EBA28A-3F6E-8EFE-3F5A-DAF2D62F8F02}"/>
              </a:ext>
            </a:extLst>
          </p:cNvPr>
          <p:cNvSpPr>
            <a:spLocks noGrp="1"/>
          </p:cNvSpPr>
          <p:nvPr>
            <p:ph type="sldNum" sz="quarter" idx="12"/>
          </p:nvPr>
        </p:nvSpPr>
        <p:spPr/>
        <p:txBody>
          <a:bodyPr/>
          <a:lstStyle/>
          <a:p>
            <a:fld id="{DCF9F148-FF75-734D-9173-93D30227F881}" type="slidenum">
              <a:rPr lang="en-US" smtClean="0"/>
              <a:t>‹#›</a:t>
            </a:fld>
            <a:endParaRPr lang="en-US"/>
          </a:p>
        </p:txBody>
      </p:sp>
    </p:spTree>
    <p:extLst>
      <p:ext uri="{BB962C8B-B14F-4D97-AF65-F5344CB8AC3E}">
        <p14:creationId xmlns:p14="http://schemas.microsoft.com/office/powerpoint/2010/main" val="1888277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E40E8-FBB2-F92E-8914-31AC0401EF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96F072-B0A2-3E1B-2420-6AC9D5558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0741F7-1B8C-CBF8-A36A-15AF2BCE84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ACB263-03B7-3409-2BF3-761C79D1CFD3}"/>
              </a:ext>
            </a:extLst>
          </p:cNvPr>
          <p:cNvSpPr>
            <a:spLocks noGrp="1"/>
          </p:cNvSpPr>
          <p:nvPr>
            <p:ph type="dt" sz="half" idx="10"/>
          </p:nvPr>
        </p:nvSpPr>
        <p:spPr/>
        <p:txBody>
          <a:bodyPr/>
          <a:lstStyle/>
          <a:p>
            <a:fld id="{4112EB82-1AAB-CE45-B577-76900D584C2D}" type="datetimeFigureOut">
              <a:rPr lang="en-US" smtClean="0"/>
              <a:t>6/16/2022</a:t>
            </a:fld>
            <a:endParaRPr lang="en-US"/>
          </a:p>
        </p:txBody>
      </p:sp>
      <p:sp>
        <p:nvSpPr>
          <p:cNvPr id="6" name="Footer Placeholder 5">
            <a:extLst>
              <a:ext uri="{FF2B5EF4-FFF2-40B4-BE49-F238E27FC236}">
                <a16:creationId xmlns:a16="http://schemas.microsoft.com/office/drawing/2014/main" id="{996C52B3-5C59-90C6-9037-A0AB95B57D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39C71-3874-5E21-70E1-B9BB7EA9C838}"/>
              </a:ext>
            </a:extLst>
          </p:cNvPr>
          <p:cNvSpPr>
            <a:spLocks noGrp="1"/>
          </p:cNvSpPr>
          <p:nvPr>
            <p:ph type="sldNum" sz="quarter" idx="12"/>
          </p:nvPr>
        </p:nvSpPr>
        <p:spPr/>
        <p:txBody>
          <a:bodyPr/>
          <a:lstStyle/>
          <a:p>
            <a:fld id="{DCF9F148-FF75-734D-9173-93D30227F881}" type="slidenum">
              <a:rPr lang="en-US" smtClean="0"/>
              <a:t>‹#›</a:t>
            </a:fld>
            <a:endParaRPr lang="en-US"/>
          </a:p>
        </p:txBody>
      </p:sp>
    </p:spTree>
    <p:extLst>
      <p:ext uri="{BB962C8B-B14F-4D97-AF65-F5344CB8AC3E}">
        <p14:creationId xmlns:p14="http://schemas.microsoft.com/office/powerpoint/2010/main" val="346115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D8755-E22C-69EE-3ACF-3276FBF7FB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420947-DF81-909A-E45F-5C881AF4E0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00E530-601D-7F18-AAD6-EFF86ABCFB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EE45AB-2043-9262-7B2F-80039BC59E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F983F6-60EC-FBD3-DED3-445DCC9EA3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5CD5BE-1DB9-501C-C24C-00FD8A0C76BC}"/>
              </a:ext>
            </a:extLst>
          </p:cNvPr>
          <p:cNvSpPr>
            <a:spLocks noGrp="1"/>
          </p:cNvSpPr>
          <p:nvPr>
            <p:ph type="dt" sz="half" idx="10"/>
          </p:nvPr>
        </p:nvSpPr>
        <p:spPr/>
        <p:txBody>
          <a:bodyPr/>
          <a:lstStyle/>
          <a:p>
            <a:fld id="{4112EB82-1AAB-CE45-B577-76900D584C2D}" type="datetimeFigureOut">
              <a:rPr lang="en-US" smtClean="0"/>
              <a:t>6/16/2022</a:t>
            </a:fld>
            <a:endParaRPr lang="en-US"/>
          </a:p>
        </p:txBody>
      </p:sp>
      <p:sp>
        <p:nvSpPr>
          <p:cNvPr id="8" name="Footer Placeholder 7">
            <a:extLst>
              <a:ext uri="{FF2B5EF4-FFF2-40B4-BE49-F238E27FC236}">
                <a16:creationId xmlns:a16="http://schemas.microsoft.com/office/drawing/2014/main" id="{D4CE74EA-60ED-BE9A-1B02-CA8321BDF4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897357-DEB3-3AB2-D2F0-8914F0B13B10}"/>
              </a:ext>
            </a:extLst>
          </p:cNvPr>
          <p:cNvSpPr>
            <a:spLocks noGrp="1"/>
          </p:cNvSpPr>
          <p:nvPr>
            <p:ph type="sldNum" sz="quarter" idx="12"/>
          </p:nvPr>
        </p:nvSpPr>
        <p:spPr/>
        <p:txBody>
          <a:bodyPr/>
          <a:lstStyle/>
          <a:p>
            <a:fld id="{DCF9F148-FF75-734D-9173-93D30227F881}" type="slidenum">
              <a:rPr lang="en-US" smtClean="0"/>
              <a:t>‹#›</a:t>
            </a:fld>
            <a:endParaRPr lang="en-US"/>
          </a:p>
        </p:txBody>
      </p:sp>
    </p:spTree>
    <p:extLst>
      <p:ext uri="{BB962C8B-B14F-4D97-AF65-F5344CB8AC3E}">
        <p14:creationId xmlns:p14="http://schemas.microsoft.com/office/powerpoint/2010/main" val="635984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074F8-F2EC-13F1-3C99-5B6627E8F1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13D23D-3544-2CBC-2FD1-30110ED6C5F6}"/>
              </a:ext>
            </a:extLst>
          </p:cNvPr>
          <p:cNvSpPr>
            <a:spLocks noGrp="1"/>
          </p:cNvSpPr>
          <p:nvPr>
            <p:ph type="dt" sz="half" idx="10"/>
          </p:nvPr>
        </p:nvSpPr>
        <p:spPr/>
        <p:txBody>
          <a:bodyPr/>
          <a:lstStyle/>
          <a:p>
            <a:fld id="{4112EB82-1AAB-CE45-B577-76900D584C2D}" type="datetimeFigureOut">
              <a:rPr lang="en-US" smtClean="0"/>
              <a:t>6/16/2022</a:t>
            </a:fld>
            <a:endParaRPr lang="en-US"/>
          </a:p>
        </p:txBody>
      </p:sp>
      <p:sp>
        <p:nvSpPr>
          <p:cNvPr id="4" name="Footer Placeholder 3">
            <a:extLst>
              <a:ext uri="{FF2B5EF4-FFF2-40B4-BE49-F238E27FC236}">
                <a16:creationId xmlns:a16="http://schemas.microsoft.com/office/drawing/2014/main" id="{5E742D91-5B5A-92B5-F5AC-9DDE321605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865F9-41C8-C2F5-6E49-D261715EA3B2}"/>
              </a:ext>
            </a:extLst>
          </p:cNvPr>
          <p:cNvSpPr>
            <a:spLocks noGrp="1"/>
          </p:cNvSpPr>
          <p:nvPr>
            <p:ph type="sldNum" sz="quarter" idx="12"/>
          </p:nvPr>
        </p:nvSpPr>
        <p:spPr/>
        <p:txBody>
          <a:bodyPr/>
          <a:lstStyle/>
          <a:p>
            <a:fld id="{DCF9F148-FF75-734D-9173-93D30227F881}" type="slidenum">
              <a:rPr lang="en-US" smtClean="0"/>
              <a:t>‹#›</a:t>
            </a:fld>
            <a:endParaRPr lang="en-US"/>
          </a:p>
        </p:txBody>
      </p:sp>
    </p:spTree>
    <p:extLst>
      <p:ext uri="{BB962C8B-B14F-4D97-AF65-F5344CB8AC3E}">
        <p14:creationId xmlns:p14="http://schemas.microsoft.com/office/powerpoint/2010/main" val="337931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FA59EF-4E55-7DBA-6F1E-85731B102C00}"/>
              </a:ext>
            </a:extLst>
          </p:cNvPr>
          <p:cNvSpPr>
            <a:spLocks noGrp="1"/>
          </p:cNvSpPr>
          <p:nvPr>
            <p:ph type="dt" sz="half" idx="10"/>
          </p:nvPr>
        </p:nvSpPr>
        <p:spPr/>
        <p:txBody>
          <a:bodyPr/>
          <a:lstStyle/>
          <a:p>
            <a:fld id="{4112EB82-1AAB-CE45-B577-76900D584C2D}" type="datetimeFigureOut">
              <a:rPr lang="en-US" smtClean="0"/>
              <a:t>6/16/2022</a:t>
            </a:fld>
            <a:endParaRPr lang="en-US"/>
          </a:p>
        </p:txBody>
      </p:sp>
      <p:sp>
        <p:nvSpPr>
          <p:cNvPr id="3" name="Footer Placeholder 2">
            <a:extLst>
              <a:ext uri="{FF2B5EF4-FFF2-40B4-BE49-F238E27FC236}">
                <a16:creationId xmlns:a16="http://schemas.microsoft.com/office/drawing/2014/main" id="{85510C49-6461-1D1D-4E33-1008AEA3A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35C7-26C5-702B-5273-2616B3B470FA}"/>
              </a:ext>
            </a:extLst>
          </p:cNvPr>
          <p:cNvSpPr>
            <a:spLocks noGrp="1"/>
          </p:cNvSpPr>
          <p:nvPr>
            <p:ph type="sldNum" sz="quarter" idx="12"/>
          </p:nvPr>
        </p:nvSpPr>
        <p:spPr/>
        <p:txBody>
          <a:bodyPr/>
          <a:lstStyle/>
          <a:p>
            <a:fld id="{DCF9F148-FF75-734D-9173-93D30227F881}" type="slidenum">
              <a:rPr lang="en-US" smtClean="0"/>
              <a:t>‹#›</a:t>
            </a:fld>
            <a:endParaRPr lang="en-US"/>
          </a:p>
        </p:txBody>
      </p:sp>
    </p:spTree>
    <p:extLst>
      <p:ext uri="{BB962C8B-B14F-4D97-AF65-F5344CB8AC3E}">
        <p14:creationId xmlns:p14="http://schemas.microsoft.com/office/powerpoint/2010/main" val="4200792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48539-8A31-6F72-3F81-3FC94A58E8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AFA44F-D311-B656-C567-62F09DEA83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E4348D-14F2-DF59-49FB-059DA9B25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86EF7-5BB5-C042-C804-E76116BAC434}"/>
              </a:ext>
            </a:extLst>
          </p:cNvPr>
          <p:cNvSpPr>
            <a:spLocks noGrp="1"/>
          </p:cNvSpPr>
          <p:nvPr>
            <p:ph type="dt" sz="half" idx="10"/>
          </p:nvPr>
        </p:nvSpPr>
        <p:spPr/>
        <p:txBody>
          <a:bodyPr/>
          <a:lstStyle/>
          <a:p>
            <a:fld id="{4112EB82-1AAB-CE45-B577-76900D584C2D}" type="datetimeFigureOut">
              <a:rPr lang="en-US" smtClean="0"/>
              <a:t>6/16/2022</a:t>
            </a:fld>
            <a:endParaRPr lang="en-US"/>
          </a:p>
        </p:txBody>
      </p:sp>
      <p:sp>
        <p:nvSpPr>
          <p:cNvPr id="6" name="Footer Placeholder 5">
            <a:extLst>
              <a:ext uri="{FF2B5EF4-FFF2-40B4-BE49-F238E27FC236}">
                <a16:creationId xmlns:a16="http://schemas.microsoft.com/office/drawing/2014/main" id="{5B14D73D-FAB7-4415-8D8C-F54F58EF6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BA177-A82E-898B-A1EF-4495231A00D6}"/>
              </a:ext>
            </a:extLst>
          </p:cNvPr>
          <p:cNvSpPr>
            <a:spLocks noGrp="1"/>
          </p:cNvSpPr>
          <p:nvPr>
            <p:ph type="sldNum" sz="quarter" idx="12"/>
          </p:nvPr>
        </p:nvSpPr>
        <p:spPr/>
        <p:txBody>
          <a:bodyPr/>
          <a:lstStyle/>
          <a:p>
            <a:fld id="{DCF9F148-FF75-734D-9173-93D30227F881}" type="slidenum">
              <a:rPr lang="en-US" smtClean="0"/>
              <a:t>‹#›</a:t>
            </a:fld>
            <a:endParaRPr lang="en-US"/>
          </a:p>
        </p:txBody>
      </p:sp>
    </p:spTree>
    <p:extLst>
      <p:ext uri="{BB962C8B-B14F-4D97-AF65-F5344CB8AC3E}">
        <p14:creationId xmlns:p14="http://schemas.microsoft.com/office/powerpoint/2010/main" val="1874568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C9ED8-FA44-30C1-4861-8F4ADB8F28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B847B3-B7E2-4BB0-7ADF-3E3C32F3BA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2FA62A-1140-BA3A-AB52-D900D6E55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C1A160-5EFC-8B9D-0037-651A701512BD}"/>
              </a:ext>
            </a:extLst>
          </p:cNvPr>
          <p:cNvSpPr>
            <a:spLocks noGrp="1"/>
          </p:cNvSpPr>
          <p:nvPr>
            <p:ph type="dt" sz="half" idx="10"/>
          </p:nvPr>
        </p:nvSpPr>
        <p:spPr/>
        <p:txBody>
          <a:bodyPr/>
          <a:lstStyle/>
          <a:p>
            <a:fld id="{4112EB82-1AAB-CE45-B577-76900D584C2D}" type="datetimeFigureOut">
              <a:rPr lang="en-US" smtClean="0"/>
              <a:t>6/16/2022</a:t>
            </a:fld>
            <a:endParaRPr lang="en-US"/>
          </a:p>
        </p:txBody>
      </p:sp>
      <p:sp>
        <p:nvSpPr>
          <p:cNvPr id="6" name="Footer Placeholder 5">
            <a:extLst>
              <a:ext uri="{FF2B5EF4-FFF2-40B4-BE49-F238E27FC236}">
                <a16:creationId xmlns:a16="http://schemas.microsoft.com/office/drawing/2014/main" id="{503D584D-9A17-EB07-CCBA-40779D4B25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ACB2DD-662A-F6C5-787F-6A1FC0378252}"/>
              </a:ext>
            </a:extLst>
          </p:cNvPr>
          <p:cNvSpPr>
            <a:spLocks noGrp="1"/>
          </p:cNvSpPr>
          <p:nvPr>
            <p:ph type="sldNum" sz="quarter" idx="12"/>
          </p:nvPr>
        </p:nvSpPr>
        <p:spPr/>
        <p:txBody>
          <a:bodyPr/>
          <a:lstStyle/>
          <a:p>
            <a:fld id="{DCF9F148-FF75-734D-9173-93D30227F881}" type="slidenum">
              <a:rPr lang="en-US" smtClean="0"/>
              <a:t>‹#›</a:t>
            </a:fld>
            <a:endParaRPr lang="en-US"/>
          </a:p>
        </p:txBody>
      </p:sp>
    </p:spTree>
    <p:extLst>
      <p:ext uri="{BB962C8B-B14F-4D97-AF65-F5344CB8AC3E}">
        <p14:creationId xmlns:p14="http://schemas.microsoft.com/office/powerpoint/2010/main" val="1030511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7EAC20-8F23-36C1-5E31-0FE134242F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D8D49-0846-DA1D-3037-555257BB75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9F9AE-2886-86D2-5F78-C885E33012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2EB82-1AAB-CE45-B577-76900D584C2D}" type="datetimeFigureOut">
              <a:rPr lang="en-US" smtClean="0"/>
              <a:t>6/16/2022</a:t>
            </a:fld>
            <a:endParaRPr lang="en-US"/>
          </a:p>
        </p:txBody>
      </p:sp>
      <p:sp>
        <p:nvSpPr>
          <p:cNvPr id="5" name="Footer Placeholder 4">
            <a:extLst>
              <a:ext uri="{FF2B5EF4-FFF2-40B4-BE49-F238E27FC236}">
                <a16:creationId xmlns:a16="http://schemas.microsoft.com/office/drawing/2014/main" id="{88EE5AE4-8896-E3D7-DC20-5A44E9AD6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4A3E8B-5214-0176-D7AB-C5DF8504A5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F9F148-FF75-734D-9173-93D30227F881}" type="slidenum">
              <a:rPr lang="en-US" smtClean="0"/>
              <a:t>‹#›</a:t>
            </a:fld>
            <a:endParaRPr lang="en-US"/>
          </a:p>
        </p:txBody>
      </p:sp>
    </p:spTree>
    <p:extLst>
      <p:ext uri="{BB962C8B-B14F-4D97-AF65-F5344CB8AC3E}">
        <p14:creationId xmlns:p14="http://schemas.microsoft.com/office/powerpoint/2010/main" val="3022665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png"/><Relationship Id="rId7" Type="http://schemas.openxmlformats.org/officeDocument/2006/relationships/diagramColors" Target="../diagrams/colors1.xml"/><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41.jpg"/><Relationship Id="rId9" Type="http://schemas.openxmlformats.org/officeDocument/2006/relationships/image" Target="../media/image3.emf"/></Relationships>
</file>

<file path=ppt/slides/_rels/slide1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42.png"/><Relationship Id="rId7"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3.emf"/></Relationships>
</file>

<file path=ppt/slides/_rels/slide1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3.png"/><Relationship Id="rId7" Type="http://schemas.openxmlformats.org/officeDocument/2006/relationships/image" Target="../media/image14.e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43.jpg"/></Relationships>
</file>

<file path=ppt/slides/_rels/slide1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44.jpg"/><Relationship Id="rId7"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3.emf"/></Relationships>
</file>

<file path=ppt/slides/_rels/slide1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3.png"/><Relationship Id="rId7" Type="http://schemas.openxmlformats.org/officeDocument/2006/relationships/image" Target="../media/image14.e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3.png"/><Relationship Id="rId7" Type="http://schemas.openxmlformats.org/officeDocument/2006/relationships/image" Target="../media/image14.e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3.png"/><Relationship Id="rId7" Type="http://schemas.openxmlformats.org/officeDocument/2006/relationships/image" Target="../media/image14.e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6.png"/><Relationship Id="rId7" Type="http://schemas.openxmlformats.org/officeDocument/2006/relationships/image" Target="../media/image14.e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emf"/><Relationship Id="rId18" Type="http://schemas.openxmlformats.org/officeDocument/2006/relationships/image" Target="../media/image3.emf"/><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emf"/><Relationship Id="rId17" Type="http://schemas.microsoft.com/office/2007/relationships/hdphoto" Target="../media/hdphoto1.wdp"/><Relationship Id="rId2" Type="http://schemas.openxmlformats.org/officeDocument/2006/relationships/image" Target="../media/image5.jpeg"/><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emf"/><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jpeg"/></Relationships>
</file>

<file path=ppt/slides/_rels/slide20.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4.emf"/><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45.emf"/><Relationship Id="rId7"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3.emf"/></Relationships>
</file>

<file path=ppt/slides/_rels/slide2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5.emf"/><Relationship Id="rId1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7.jpeg"/><Relationship Id="rId12" Type="http://schemas.openxmlformats.org/officeDocument/2006/relationships/image" Target="../media/image12.png"/><Relationship Id="rId17" Type="http://schemas.openxmlformats.org/officeDocument/2006/relationships/image" Target="../media/image19.png"/><Relationship Id="rId2" Type="http://schemas.openxmlformats.org/officeDocument/2006/relationships/image" Target="../media/image5.jpeg"/><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11.jpeg"/><Relationship Id="rId5" Type="http://schemas.openxmlformats.org/officeDocument/2006/relationships/image" Target="../media/image20.png"/><Relationship Id="rId15" Type="http://schemas.openxmlformats.org/officeDocument/2006/relationships/image" Target="../media/image17.jpeg"/><Relationship Id="rId10" Type="http://schemas.openxmlformats.org/officeDocument/2006/relationships/image" Target="../media/image10.jpeg"/><Relationship Id="rId19" Type="http://schemas.openxmlformats.org/officeDocument/2006/relationships/image" Target="../media/image3.emf"/><Relationship Id="rId4" Type="http://schemas.openxmlformats.org/officeDocument/2006/relationships/image" Target="../media/image13.png"/><Relationship Id="rId9" Type="http://schemas.openxmlformats.org/officeDocument/2006/relationships/image" Target="../media/image9.jpeg"/><Relationship Id="rId14" Type="http://schemas.openxmlformats.org/officeDocument/2006/relationships/image" Target="../media/image16.emf"/></Relationships>
</file>

<file path=ppt/slides/_rels/slide2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3.png"/><Relationship Id="rId7" Type="http://schemas.openxmlformats.org/officeDocument/2006/relationships/image" Target="../media/image14.e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e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3.png"/><Relationship Id="rId7" Type="http://schemas.openxmlformats.org/officeDocument/2006/relationships/image" Target="../media/image14.e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emf"/><Relationship Id="rId3" Type="http://schemas.openxmlformats.org/officeDocument/2006/relationships/image" Target="../media/image14.emf"/><Relationship Id="rId7" Type="http://schemas.openxmlformats.org/officeDocument/2006/relationships/image" Target="../media/image24.svg"/><Relationship Id="rId12"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12.png"/><Relationship Id="rId5" Type="http://schemas.openxmlformats.org/officeDocument/2006/relationships/image" Target="../media/image22.jpeg"/><Relationship Id="rId10" Type="http://schemas.openxmlformats.org/officeDocument/2006/relationships/image" Target="../media/image6.png"/><Relationship Id="rId4" Type="http://schemas.openxmlformats.org/officeDocument/2006/relationships/image" Target="../media/image21.jpe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6.png"/><Relationship Id="rId7" Type="http://schemas.openxmlformats.org/officeDocument/2006/relationships/image" Target="../media/image14.e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3.emf"/></Relationships>
</file>

<file path=ppt/slides/_rels/slide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3.png"/><Relationship Id="rId7" Type="http://schemas.openxmlformats.org/officeDocument/2006/relationships/image" Target="../media/image14.e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BE9548-D31D-C067-6F51-A4B7EB8E310B}"/>
              </a:ext>
            </a:extLst>
          </p:cNvPr>
          <p:cNvPicPr>
            <a:picLocks noChangeAspect="1"/>
          </p:cNvPicPr>
          <p:nvPr/>
        </p:nvPicPr>
        <p:blipFill>
          <a:blip r:embed="rId5"/>
          <a:stretch>
            <a:fillRect/>
          </a:stretch>
        </p:blipFill>
        <p:spPr>
          <a:xfrm>
            <a:off x="9975640" y="337858"/>
            <a:ext cx="1653051" cy="800053"/>
          </a:xfrm>
          <a:prstGeom prst="rect">
            <a:avLst/>
          </a:prstGeom>
        </p:spPr>
      </p:pic>
      <p:pic>
        <p:nvPicPr>
          <p:cNvPr id="5" name="Picture 4">
            <a:extLst>
              <a:ext uri="{FF2B5EF4-FFF2-40B4-BE49-F238E27FC236}">
                <a16:creationId xmlns:a16="http://schemas.microsoft.com/office/drawing/2014/main" id="{B1B3D8DA-E460-8604-E60C-D06666289F17}"/>
              </a:ext>
            </a:extLst>
          </p:cNvPr>
          <p:cNvPicPr>
            <a:picLocks noChangeAspect="1"/>
          </p:cNvPicPr>
          <p:nvPr/>
        </p:nvPicPr>
        <p:blipFill>
          <a:blip r:embed="rId6"/>
          <a:stretch>
            <a:fillRect/>
          </a:stretch>
        </p:blipFill>
        <p:spPr>
          <a:xfrm>
            <a:off x="9699953" y="1545307"/>
            <a:ext cx="2204427" cy="2751390"/>
          </a:xfrm>
          <a:prstGeom prst="rect">
            <a:avLst/>
          </a:prstGeom>
        </p:spPr>
      </p:pic>
      <p:sp>
        <p:nvSpPr>
          <p:cNvPr id="6" name="Rectangle 5">
            <a:extLst>
              <a:ext uri="{FF2B5EF4-FFF2-40B4-BE49-F238E27FC236}">
                <a16:creationId xmlns:a16="http://schemas.microsoft.com/office/drawing/2014/main" id="{35F0506C-DBED-E0B5-F843-E447B8635118}"/>
              </a:ext>
            </a:extLst>
          </p:cNvPr>
          <p:cNvSpPr/>
          <p:nvPr/>
        </p:nvSpPr>
        <p:spPr>
          <a:xfrm>
            <a:off x="287620" y="3059815"/>
            <a:ext cx="8468149" cy="1785104"/>
          </a:xfrm>
          <a:prstGeom prst="rect">
            <a:avLst/>
          </a:prstGeom>
        </p:spPr>
        <p:txBody>
          <a:bodyPr wrap="square">
            <a:spAutoFit/>
          </a:bodyPr>
          <a:lstStyle/>
          <a:p>
            <a:r>
              <a:rPr lang="en-US" sz="11000" b="1" dirty="0">
                <a:solidFill>
                  <a:schemeClr val="bg1"/>
                </a:solidFill>
                <a:latin typeface="Futura Std Book" panose="020B0502020204020303" pitchFamily="34" charset="0"/>
              </a:rPr>
              <a:t>WELCOME</a:t>
            </a:r>
          </a:p>
        </p:txBody>
      </p:sp>
      <p:sp>
        <p:nvSpPr>
          <p:cNvPr id="7" name="Rectangle 6">
            <a:extLst>
              <a:ext uri="{FF2B5EF4-FFF2-40B4-BE49-F238E27FC236}">
                <a16:creationId xmlns:a16="http://schemas.microsoft.com/office/drawing/2014/main" id="{0C2B9FEB-B532-9480-8D48-200FD56EF3E7}"/>
              </a:ext>
            </a:extLst>
          </p:cNvPr>
          <p:cNvSpPr/>
          <p:nvPr/>
        </p:nvSpPr>
        <p:spPr>
          <a:xfrm>
            <a:off x="438783" y="4760026"/>
            <a:ext cx="7438803" cy="1200329"/>
          </a:xfrm>
          <a:prstGeom prst="rect">
            <a:avLst/>
          </a:prstGeom>
        </p:spPr>
        <p:txBody>
          <a:bodyPr wrap="square">
            <a:spAutoFit/>
          </a:bodyPr>
          <a:lstStyle/>
          <a:p>
            <a:pPr>
              <a:spcAft>
                <a:spcPts val="1200"/>
              </a:spcAft>
            </a:pPr>
            <a:r>
              <a:rPr lang="en-US" sz="3600" dirty="0">
                <a:solidFill>
                  <a:schemeClr val="bg1"/>
                </a:solidFill>
                <a:latin typeface="Futura Std Book" panose="020B0502020204020303" pitchFamily="34" charset="0"/>
              </a:rPr>
              <a:t>TO THE WAASIGAN VIRTUAL COMMUNITY OPEN HOUSE</a:t>
            </a:r>
          </a:p>
        </p:txBody>
      </p:sp>
      <p:sp>
        <p:nvSpPr>
          <p:cNvPr id="9" name="Rectangle 8">
            <a:extLst>
              <a:ext uri="{FF2B5EF4-FFF2-40B4-BE49-F238E27FC236}">
                <a16:creationId xmlns:a16="http://schemas.microsoft.com/office/drawing/2014/main" id="{DDDBFBF9-FDB8-42DC-A9B8-3094F66DE702}"/>
              </a:ext>
            </a:extLst>
          </p:cNvPr>
          <p:cNvSpPr/>
          <p:nvPr/>
        </p:nvSpPr>
        <p:spPr>
          <a:xfrm>
            <a:off x="0" y="5992238"/>
            <a:ext cx="12192000" cy="222296"/>
          </a:xfrm>
          <a:prstGeom prst="rect">
            <a:avLst/>
          </a:prstGeom>
          <a:solidFill>
            <a:srgbClr val="F2B129"/>
          </a:solidFill>
          <a:ln>
            <a:solidFill>
              <a:srgbClr val="F2B1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20220518-HydroOne-WaasiganVirtualCommunityOpenHouse-EventRecording">
            <a:hlinkClick r:id="" action="ppaction://media"/>
            <a:extLst>
              <a:ext uri="{FF2B5EF4-FFF2-40B4-BE49-F238E27FC236}">
                <a16:creationId xmlns:a16="http://schemas.microsoft.com/office/drawing/2014/main" id="{2CE2BC0E-74AD-43DD-B805-358A6397AB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22736145"/>
      </p:ext>
    </p:extLst>
  </p:cSld>
  <p:clrMapOvr>
    <a:masterClrMapping/>
  </p:clrMapOvr>
  <mc:AlternateContent xmlns:mc="http://schemas.openxmlformats.org/markup-compatibility/2006">
    <mc:Choice xmlns:p14="http://schemas.microsoft.com/office/powerpoint/2010/main" Requires="p14">
      <p:transition spd="slow" p14:dur="2000" advTm="3597552"/>
    </mc:Choice>
    <mc:Fallback>
      <p:transition spd="slow" advTm="3597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2666" y="550135"/>
            <a:ext cx="11599334" cy="633507"/>
          </a:xfrm>
          <a:prstGeom prst="rect">
            <a:avLst/>
          </a:prstGeom>
        </p:spPr>
        <p:txBody>
          <a:bodyPr vert="horz" wrap="square" lIns="0" tIns="17780" rIns="0" bIns="0" rtlCol="0" anchor="ctr">
            <a:spAutoFit/>
          </a:bodyPr>
          <a:lstStyle/>
          <a:p>
            <a:pPr marL="16933">
              <a:lnSpc>
                <a:spcPct val="100000"/>
              </a:lnSpc>
              <a:spcBef>
                <a:spcPts val="140"/>
              </a:spcBef>
            </a:pPr>
            <a:r>
              <a:rPr lang="en-US" sz="4000" b="1" dirty="0">
                <a:latin typeface="Futura Std Book" panose="020B0502020204020303"/>
              </a:rPr>
              <a:t>Planning to Address Growth in the Northwest</a:t>
            </a:r>
            <a:endParaRPr sz="3467" dirty="0">
              <a:solidFill>
                <a:srgbClr val="FF0000"/>
              </a:solidFill>
              <a:latin typeface="Futura Std Book" panose="020B0502020204020303"/>
            </a:endParaRPr>
          </a:p>
        </p:txBody>
      </p:sp>
      <p:sp>
        <p:nvSpPr>
          <p:cNvPr id="7" name="object 7"/>
          <p:cNvSpPr txBox="1">
            <a:spLocks noGrp="1"/>
          </p:cNvSpPr>
          <p:nvPr>
            <p:ph sz="half" idx="2"/>
          </p:nvPr>
        </p:nvSpPr>
        <p:spPr>
          <a:xfrm>
            <a:off x="592666" y="1601385"/>
            <a:ext cx="5418374" cy="4309727"/>
          </a:xfrm>
          <a:prstGeom prst="rect">
            <a:avLst/>
          </a:prstGeom>
        </p:spPr>
        <p:txBody>
          <a:bodyPr vert="horz" wrap="square" lIns="0" tIns="16087" rIns="0" bIns="0" rtlCol="0">
            <a:spAutoFit/>
          </a:bodyPr>
          <a:lstStyle/>
          <a:p>
            <a:pPr marL="182029" indent="-182029" defTabSz="914354">
              <a:spcAft>
                <a:spcPts val="800"/>
              </a:spcAft>
              <a:buFont typeface="Arial" panose="020B0604020202020204" pitchFamily="34" charset="0"/>
              <a:buChar char="•"/>
            </a:pPr>
            <a:r>
              <a:rPr lang="en-CA" sz="2000" dirty="0">
                <a:latin typeface="FuturaBook" panose="00000400000000000000" pitchFamily="2" charset="0"/>
              </a:rPr>
              <a:t>Strong growth in electricity demand is expected in the region over the planning horizon</a:t>
            </a:r>
          </a:p>
          <a:p>
            <a:pPr marL="182029" indent="-182029" defTabSz="914354">
              <a:spcAft>
                <a:spcPts val="800"/>
              </a:spcAft>
              <a:buFont typeface="Arial" panose="020B0604020202020204" pitchFamily="34" charset="0"/>
              <a:buChar char="•"/>
            </a:pPr>
            <a:r>
              <a:rPr lang="en-CA" sz="2000" dirty="0">
                <a:latin typeface="FuturaBook" panose="00000400000000000000" pitchFamily="2" charset="0"/>
              </a:rPr>
              <a:t>Mining developments continue to be the main driver of this growth</a:t>
            </a:r>
          </a:p>
          <a:p>
            <a:pPr marL="182029" indent="-182029" defTabSz="914354">
              <a:spcAft>
                <a:spcPts val="800"/>
              </a:spcAft>
              <a:buFont typeface="Arial" panose="020B0604020202020204" pitchFamily="34" charset="0"/>
              <a:buChar char="•"/>
            </a:pPr>
            <a:r>
              <a:rPr lang="en-CA" sz="2000" dirty="0">
                <a:latin typeface="FuturaBook" panose="00000400000000000000" pitchFamily="2" charset="0"/>
              </a:rPr>
              <a:t>Mining growth assumptions were informed by outreach and engagement with Indigenous and municipal communities and sector stakeholders as part of ongoing </a:t>
            </a:r>
            <a:r>
              <a:rPr lang="en-US" sz="2000" dirty="0">
                <a:latin typeface="FuturaBook" panose="00000400000000000000" pitchFamily="2" charset="0"/>
              </a:rPr>
              <a:t>planning activities in the region</a:t>
            </a:r>
            <a:endParaRPr lang="en-CA" sz="2000" dirty="0">
              <a:latin typeface="FuturaBook" panose="00000400000000000000" pitchFamily="2" charset="0"/>
            </a:endParaRPr>
          </a:p>
          <a:p>
            <a:pPr marL="182029" indent="-182029" defTabSz="914354">
              <a:spcAft>
                <a:spcPts val="800"/>
              </a:spcAft>
              <a:buFont typeface="Arial" panose="020B0604020202020204" pitchFamily="34" charset="0"/>
              <a:buChar char="•"/>
            </a:pPr>
            <a:r>
              <a:rPr lang="en-US" sz="2000" dirty="0">
                <a:latin typeface="FuturaBook" panose="00000400000000000000" pitchFamily="2" charset="0"/>
              </a:rPr>
              <a:t>This growth has created the need for the IESO to provide a recommendation on the staging and construction of the Waasigan Transmission Line</a:t>
            </a:r>
            <a:endParaRPr lang="en-CA" sz="2000" dirty="0">
              <a:latin typeface="FuturaBook" panose="00000400000000000000" pitchFamily="2" charset="0"/>
            </a:endParaRPr>
          </a:p>
        </p:txBody>
      </p:sp>
      <p:sp>
        <p:nvSpPr>
          <p:cNvPr id="15" name="object 15"/>
          <p:cNvSpPr txBox="1">
            <a:spLocks noGrp="1"/>
          </p:cNvSpPr>
          <p:nvPr>
            <p:ph type="sldNum" sz="quarter" idx="7"/>
          </p:nvPr>
        </p:nvSpPr>
        <p:spPr>
          <a:xfrm>
            <a:off x="11480800" y="8617667"/>
            <a:ext cx="3657600" cy="201764"/>
          </a:xfrm>
          <a:prstGeom prst="rect">
            <a:avLst/>
          </a:prstGeom>
        </p:spPr>
        <p:txBody>
          <a:bodyPr vert="horz" wrap="square" lIns="0" tIns="16933" rIns="0" bIns="0" rtlCol="0" anchor="ctr">
            <a:spAutoFit/>
          </a:bodyPr>
          <a:lstStyle/>
          <a:p>
            <a:pPr marL="50799">
              <a:spcBef>
                <a:spcPts val="133"/>
              </a:spcBef>
            </a:pPr>
            <a:fld id="{81D60167-4931-47E6-BA6A-407CBD079E47}" type="slidenum">
              <a:rPr dirty="0"/>
              <a:pPr marL="50799">
                <a:spcBef>
                  <a:spcPts val="133"/>
                </a:spcBef>
              </a:pPr>
              <a:t>10</a:t>
            </a:fld>
            <a:endParaRPr dirty="0"/>
          </a:p>
        </p:txBody>
      </p:sp>
      <p:pic>
        <p:nvPicPr>
          <p:cNvPr id="22" name="Picture 21">
            <a:extLst>
              <a:ext uri="{FF2B5EF4-FFF2-40B4-BE49-F238E27FC236}">
                <a16:creationId xmlns:a16="http://schemas.microsoft.com/office/drawing/2014/main" id="{5403CC00-30D0-4614-A9B1-3E8C5B72D83B}"/>
              </a:ext>
            </a:extLst>
          </p:cNvPr>
          <p:cNvPicPr>
            <a:picLocks noChangeAspect="1"/>
          </p:cNvPicPr>
          <p:nvPr/>
        </p:nvPicPr>
        <p:blipFill>
          <a:blip r:embed="rId2"/>
          <a:stretch>
            <a:fillRect/>
          </a:stretch>
        </p:blipFill>
        <p:spPr>
          <a:xfrm>
            <a:off x="0" y="6166771"/>
            <a:ext cx="9213735" cy="648234"/>
          </a:xfrm>
          <a:prstGeom prst="rect">
            <a:avLst/>
          </a:prstGeom>
        </p:spPr>
      </p:pic>
      <p:pic>
        <p:nvPicPr>
          <p:cNvPr id="20" name="Picture 19">
            <a:extLst>
              <a:ext uri="{FF2B5EF4-FFF2-40B4-BE49-F238E27FC236}">
                <a16:creationId xmlns:a16="http://schemas.microsoft.com/office/drawing/2014/main" id="{D0504608-51B6-49A8-A76B-564AA05C5E28}"/>
              </a:ext>
            </a:extLst>
          </p:cNvPr>
          <p:cNvPicPr>
            <a:picLocks noChangeAspect="1"/>
          </p:cNvPicPr>
          <p:nvPr/>
        </p:nvPicPr>
        <p:blipFill>
          <a:blip r:embed="rId3"/>
          <a:stretch>
            <a:fillRect/>
          </a:stretch>
        </p:blipFill>
        <p:spPr>
          <a:xfrm>
            <a:off x="8814900" y="6027941"/>
            <a:ext cx="2665900" cy="830059"/>
          </a:xfrm>
          <a:prstGeom prst="rect">
            <a:avLst/>
          </a:prstGeom>
        </p:spPr>
      </p:pic>
      <p:pic>
        <p:nvPicPr>
          <p:cNvPr id="18" name="Picture 17" descr="Forecast growth scenarios in the West of Thunder Bay area. Today, demand is just under 300 MW and grows to approximately 430 MW by 2027 under the reference scenario.">
            <a:extLst>
              <a:ext uri="{FF2B5EF4-FFF2-40B4-BE49-F238E27FC236}">
                <a16:creationId xmlns:a16="http://schemas.microsoft.com/office/drawing/2014/main" id="{9EC91F5A-E854-4C40-9263-8EBDC3F995DD}"/>
              </a:ext>
            </a:extLst>
          </p:cNvPr>
          <p:cNvPicPr>
            <a:picLocks noChangeAspect="1"/>
          </p:cNvPicPr>
          <p:nvPr/>
        </p:nvPicPr>
        <p:blipFill>
          <a:blip r:embed="rId4"/>
          <a:stretch>
            <a:fillRect/>
          </a:stretch>
        </p:blipFill>
        <p:spPr>
          <a:xfrm>
            <a:off x="6230747" y="2259244"/>
            <a:ext cx="5690791" cy="3286067"/>
          </a:xfrm>
          <a:prstGeom prst="rect">
            <a:avLst/>
          </a:prstGeom>
        </p:spPr>
      </p:pic>
      <p:sp>
        <p:nvSpPr>
          <p:cNvPr id="19" name="Text Placeholder 3">
            <a:extLst>
              <a:ext uri="{FF2B5EF4-FFF2-40B4-BE49-F238E27FC236}">
                <a16:creationId xmlns:a16="http://schemas.microsoft.com/office/drawing/2014/main" id="{C47F5101-2B23-4E08-BA48-244973F13A8E}"/>
              </a:ext>
            </a:extLst>
          </p:cNvPr>
          <p:cNvSpPr txBox="1">
            <a:spLocks/>
          </p:cNvSpPr>
          <p:nvPr/>
        </p:nvSpPr>
        <p:spPr>
          <a:xfrm>
            <a:off x="6399671" y="1671049"/>
            <a:ext cx="5418373" cy="588195"/>
          </a:xfrm>
          <a:prstGeom prst="rect">
            <a:avLst/>
          </a:prstGeom>
        </p:spPr>
        <p:txBody>
          <a:bodyPr/>
          <a:lstStyle>
            <a:lvl1pPr marL="137160" indent="-137160" algn="l" defTabSz="685800" rtl="0" eaLnBrk="1" latinLnBrk="0" hangingPunct="1">
              <a:lnSpc>
                <a:spcPts val="2000"/>
              </a:lnSpc>
              <a:spcBef>
                <a:spcPts val="0"/>
              </a:spcBef>
              <a:spcAft>
                <a:spcPts val="900"/>
              </a:spcAft>
              <a:buSzPct val="90000"/>
              <a:buFont typeface="Arial" panose="020B0604020202020204" pitchFamily="34" charset="0"/>
              <a:buChar char="•"/>
              <a:defRPr sz="1600" kern="1200" baseline="0">
                <a:solidFill>
                  <a:schemeClr val="tx1"/>
                </a:solidFill>
                <a:latin typeface="Tahoma" panose="020B0604030504040204" pitchFamily="34" charset="0"/>
                <a:ea typeface="+mn-ea"/>
                <a:cs typeface="+mn-cs"/>
              </a:defRPr>
            </a:lvl1pPr>
            <a:lvl2pPr marL="320040" indent="-137160" algn="l" defTabSz="685800" rtl="0" eaLnBrk="1" latinLnBrk="0" hangingPunct="1">
              <a:lnSpc>
                <a:spcPts val="2000"/>
              </a:lnSpc>
              <a:spcBef>
                <a:spcPts val="0"/>
              </a:spcBef>
              <a:spcAft>
                <a:spcPts val="900"/>
              </a:spcAft>
              <a:buSzPct val="90000"/>
              <a:buFont typeface="Arial" panose="020B0604020202020204" pitchFamily="34" charset="0"/>
              <a:buChar char="•"/>
              <a:defRPr sz="1600" kern="1200" baseline="0">
                <a:solidFill>
                  <a:schemeClr val="tx1"/>
                </a:solidFill>
                <a:latin typeface="Tahoma" panose="020B0604030504040204" pitchFamily="34" charset="0"/>
                <a:ea typeface="+mn-ea"/>
                <a:cs typeface="+mn-cs"/>
              </a:defRPr>
            </a:lvl2pPr>
            <a:lvl3pPr marL="502920" indent="-137160" algn="l" defTabSz="685800" rtl="0" eaLnBrk="1" latinLnBrk="0" hangingPunct="1">
              <a:lnSpc>
                <a:spcPts val="2000"/>
              </a:lnSpc>
              <a:spcBef>
                <a:spcPts val="0"/>
              </a:spcBef>
              <a:spcAft>
                <a:spcPts val="900"/>
              </a:spcAft>
              <a:buSzPct val="90000"/>
              <a:buFont typeface="Arial" panose="020B0604020202020204" pitchFamily="34" charset="0"/>
              <a:buChar char="•"/>
              <a:defRPr sz="1600" kern="1200" baseline="0">
                <a:solidFill>
                  <a:schemeClr val="tx1"/>
                </a:solidFill>
                <a:latin typeface="Tahoma" panose="020B0604030504040204" pitchFamily="34" charset="0"/>
                <a:ea typeface="+mn-ea"/>
                <a:cs typeface="+mn-cs"/>
              </a:defRPr>
            </a:lvl3pPr>
            <a:lvl4pPr marL="685800" indent="-137160" algn="l" defTabSz="685800" rtl="0" eaLnBrk="1" latinLnBrk="0" hangingPunct="1">
              <a:lnSpc>
                <a:spcPts val="2000"/>
              </a:lnSpc>
              <a:spcBef>
                <a:spcPts val="0"/>
              </a:spcBef>
              <a:spcAft>
                <a:spcPts val="900"/>
              </a:spcAft>
              <a:buSzPct val="90000"/>
              <a:buFont typeface="Arial" panose="020B0604020202020204" pitchFamily="34" charset="0"/>
              <a:buChar char="•"/>
              <a:defRPr sz="1600" kern="1200" baseline="0">
                <a:solidFill>
                  <a:schemeClr val="tx1"/>
                </a:solidFill>
                <a:latin typeface="Tahoma" panose="020B0604030504040204" pitchFamily="34" charset="0"/>
                <a:ea typeface="+mn-ea"/>
                <a:cs typeface="+mn-cs"/>
              </a:defRPr>
            </a:lvl4pPr>
            <a:lvl5pPr marL="868680" indent="-137160" algn="l" defTabSz="685800" rtl="0" eaLnBrk="1" latinLnBrk="0" hangingPunct="1">
              <a:lnSpc>
                <a:spcPts val="2000"/>
              </a:lnSpc>
              <a:spcBef>
                <a:spcPts val="0"/>
              </a:spcBef>
              <a:spcAft>
                <a:spcPts val="900"/>
              </a:spcAft>
              <a:buSzPct val="90000"/>
              <a:buFont typeface="Arial" panose="020B0604020202020204" pitchFamily="34" charset="0"/>
              <a:buChar char="•"/>
              <a:defRPr sz="1600" kern="1200" baseline="0">
                <a:solidFill>
                  <a:schemeClr val="tx1"/>
                </a:solidFill>
                <a:latin typeface="Tahoma" panose="020B060403050404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accent6"/>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a:latin typeface="FutureBook"/>
              </a:rPr>
              <a:t>Forecast for West of Thunder Bay</a:t>
            </a:r>
            <a:endParaRPr lang="en-CA" sz="2400" b="1" dirty="0">
              <a:latin typeface="FutureBook"/>
            </a:endParaRPr>
          </a:p>
        </p:txBody>
      </p:sp>
      <p:grpSp>
        <p:nvGrpSpPr>
          <p:cNvPr id="3" name="Group 2">
            <a:extLst>
              <a:ext uri="{FF2B5EF4-FFF2-40B4-BE49-F238E27FC236}">
                <a16:creationId xmlns:a16="http://schemas.microsoft.com/office/drawing/2014/main" id="{4198884D-9AF9-4213-A1BE-334A8867BCAA}"/>
              </a:ext>
            </a:extLst>
          </p:cNvPr>
          <p:cNvGrpSpPr/>
          <p:nvPr/>
        </p:nvGrpSpPr>
        <p:grpSpPr>
          <a:xfrm>
            <a:off x="11296650" y="6490888"/>
            <a:ext cx="914400" cy="238125"/>
            <a:chOff x="11296650" y="6490888"/>
            <a:chExt cx="914400" cy="238125"/>
          </a:xfrm>
        </p:grpSpPr>
        <p:pic>
          <p:nvPicPr>
            <p:cNvPr id="4" name="Picture 3">
              <a:extLst>
                <a:ext uri="{FF2B5EF4-FFF2-40B4-BE49-F238E27FC236}">
                  <a16:creationId xmlns:a16="http://schemas.microsoft.com/office/drawing/2014/main" id="{65FA19AF-EA16-4100-B4E4-D88DEB79241A}"/>
                </a:ext>
              </a:extLst>
            </p:cNvPr>
            <p:cNvPicPr>
              <a:picLocks noChangeAspect="1"/>
            </p:cNvPicPr>
            <p:nvPr/>
          </p:nvPicPr>
          <p:blipFill>
            <a:blip r:embed="rId5"/>
            <a:stretch>
              <a:fillRect/>
            </a:stretch>
          </p:blipFill>
          <p:spPr>
            <a:xfrm>
              <a:off x="11315700" y="6490888"/>
              <a:ext cx="876300" cy="238125"/>
            </a:xfrm>
            <a:prstGeom prst="rect">
              <a:avLst/>
            </a:prstGeom>
          </p:spPr>
        </p:pic>
        <p:sp>
          <p:nvSpPr>
            <p:cNvPr id="11" name="Title 1">
              <a:extLst>
                <a:ext uri="{FF2B5EF4-FFF2-40B4-BE49-F238E27FC236}">
                  <a16:creationId xmlns:a16="http://schemas.microsoft.com/office/drawing/2014/main" id="{41ABA040-3AA3-4EE6-92B1-7E39A68585E2}"/>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10</a:t>
              </a:r>
            </a:p>
          </p:txBody>
        </p:sp>
      </p:grpSp>
    </p:spTree>
    <p:extLst>
      <p:ext uri="{BB962C8B-B14F-4D97-AF65-F5344CB8AC3E}">
        <p14:creationId xmlns:p14="http://schemas.microsoft.com/office/powerpoint/2010/main" val="4288882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2666" y="550135"/>
            <a:ext cx="11599334" cy="633507"/>
          </a:xfrm>
          <a:prstGeom prst="rect">
            <a:avLst/>
          </a:prstGeom>
        </p:spPr>
        <p:txBody>
          <a:bodyPr vert="horz" wrap="square" lIns="0" tIns="17780" rIns="0" bIns="0" rtlCol="0" anchor="ctr">
            <a:spAutoFit/>
          </a:bodyPr>
          <a:lstStyle/>
          <a:p>
            <a:pPr marL="16933">
              <a:lnSpc>
                <a:spcPct val="100000"/>
              </a:lnSpc>
              <a:spcBef>
                <a:spcPts val="140"/>
              </a:spcBef>
            </a:pPr>
            <a:r>
              <a:rPr lang="en-US" sz="4000" b="1" dirty="0">
                <a:latin typeface="Futura Std Book"/>
              </a:rPr>
              <a:t>Recommended Staging &amp; Construction</a:t>
            </a:r>
            <a:endParaRPr sz="3467" dirty="0">
              <a:solidFill>
                <a:srgbClr val="FF0000"/>
              </a:solidFill>
              <a:latin typeface="Futura Std Book"/>
            </a:endParaRPr>
          </a:p>
        </p:txBody>
      </p:sp>
      <p:sp>
        <p:nvSpPr>
          <p:cNvPr id="7" name="object 7"/>
          <p:cNvSpPr txBox="1">
            <a:spLocks noGrp="1"/>
          </p:cNvSpPr>
          <p:nvPr>
            <p:ph sz="half" idx="2"/>
          </p:nvPr>
        </p:nvSpPr>
        <p:spPr>
          <a:xfrm>
            <a:off x="592665" y="1601385"/>
            <a:ext cx="5620565" cy="3524897"/>
          </a:xfrm>
          <a:prstGeom prst="rect">
            <a:avLst/>
          </a:prstGeom>
        </p:spPr>
        <p:txBody>
          <a:bodyPr vert="horz" wrap="square" lIns="0" tIns="16087" rIns="0" bIns="0" rtlCol="0">
            <a:spAutoFit/>
          </a:bodyPr>
          <a:lstStyle/>
          <a:p>
            <a:pPr marL="182029" indent="-182029" defTabSz="914354">
              <a:spcAft>
                <a:spcPts val="800"/>
              </a:spcAft>
              <a:buFont typeface="Arial" panose="020B0604020202020204" pitchFamily="34" charset="0"/>
              <a:buChar char="•"/>
            </a:pPr>
            <a:r>
              <a:rPr lang="en-US" sz="2000" dirty="0">
                <a:latin typeface="FuturaBook" panose="00000400000000000000" pitchFamily="2" charset="0"/>
              </a:rPr>
              <a:t>The IESO has recommended a staged approach for construction of the Waasigan Transmission Line based on the factors shown on the right</a:t>
            </a:r>
          </a:p>
          <a:p>
            <a:pPr marL="182029" indent="-182029" defTabSz="914354">
              <a:spcAft>
                <a:spcPts val="800"/>
              </a:spcAft>
              <a:buFont typeface="Arial" panose="020B0604020202020204" pitchFamily="34" charset="0"/>
              <a:buChar char="•"/>
            </a:pPr>
            <a:r>
              <a:rPr lang="en-US" sz="2000" dirty="0">
                <a:latin typeface="FuturaBook" panose="00000400000000000000" pitchFamily="2" charset="0"/>
              </a:rPr>
              <a:t>The IESO recommends that Phase 1 (between Thunder Bay and Atikokan) be placed in-service as close to the end of 2025 as possible</a:t>
            </a:r>
          </a:p>
          <a:p>
            <a:pPr marL="182029" indent="-182029" defTabSz="914354">
              <a:spcAft>
                <a:spcPts val="800"/>
              </a:spcAft>
              <a:buFont typeface="Arial" panose="020B0604020202020204" pitchFamily="34" charset="0"/>
              <a:buChar char="•"/>
            </a:pPr>
            <a:r>
              <a:rPr lang="en-US" sz="2000" dirty="0">
                <a:latin typeface="FuturaBook" panose="00000400000000000000" pitchFamily="2" charset="0"/>
              </a:rPr>
              <a:t>The IESO will continue to monitor developments in the region and provide a targeted in-service date for Phase 2 (between Atikokan and Dryden); an update will be provided in early Q2 2023</a:t>
            </a:r>
            <a:endParaRPr lang="en-CA" sz="2000" dirty="0">
              <a:latin typeface="FuturaBook" panose="00000400000000000000" pitchFamily="2" charset="0"/>
            </a:endParaRPr>
          </a:p>
        </p:txBody>
      </p:sp>
      <p:sp>
        <p:nvSpPr>
          <p:cNvPr id="15" name="object 15"/>
          <p:cNvSpPr txBox="1">
            <a:spLocks noGrp="1"/>
          </p:cNvSpPr>
          <p:nvPr>
            <p:ph type="sldNum" sz="quarter" idx="7"/>
          </p:nvPr>
        </p:nvSpPr>
        <p:spPr>
          <a:xfrm>
            <a:off x="11480800" y="8617667"/>
            <a:ext cx="3657600" cy="201764"/>
          </a:xfrm>
          <a:prstGeom prst="rect">
            <a:avLst/>
          </a:prstGeom>
        </p:spPr>
        <p:txBody>
          <a:bodyPr vert="horz" wrap="square" lIns="0" tIns="16933" rIns="0" bIns="0" rtlCol="0" anchor="ctr">
            <a:spAutoFit/>
          </a:bodyPr>
          <a:lstStyle/>
          <a:p>
            <a:pPr marL="50799">
              <a:spcBef>
                <a:spcPts val="133"/>
              </a:spcBef>
            </a:pPr>
            <a:fld id="{81D60167-4931-47E6-BA6A-407CBD079E47}" type="slidenum">
              <a:rPr dirty="0"/>
              <a:pPr marL="50799">
                <a:spcBef>
                  <a:spcPts val="133"/>
                </a:spcBef>
              </a:pPr>
              <a:t>11</a:t>
            </a:fld>
            <a:endParaRPr dirty="0"/>
          </a:p>
        </p:txBody>
      </p:sp>
      <p:pic>
        <p:nvPicPr>
          <p:cNvPr id="22" name="Picture 21">
            <a:extLst>
              <a:ext uri="{FF2B5EF4-FFF2-40B4-BE49-F238E27FC236}">
                <a16:creationId xmlns:a16="http://schemas.microsoft.com/office/drawing/2014/main" id="{5403CC00-30D0-4614-A9B1-3E8C5B72D83B}"/>
              </a:ext>
            </a:extLst>
          </p:cNvPr>
          <p:cNvPicPr>
            <a:picLocks noChangeAspect="1"/>
          </p:cNvPicPr>
          <p:nvPr/>
        </p:nvPicPr>
        <p:blipFill>
          <a:blip r:embed="rId2"/>
          <a:stretch>
            <a:fillRect/>
          </a:stretch>
        </p:blipFill>
        <p:spPr>
          <a:xfrm>
            <a:off x="0" y="6166771"/>
            <a:ext cx="9213735" cy="648234"/>
          </a:xfrm>
          <a:prstGeom prst="rect">
            <a:avLst/>
          </a:prstGeom>
        </p:spPr>
      </p:pic>
      <p:pic>
        <p:nvPicPr>
          <p:cNvPr id="20" name="Picture 19">
            <a:extLst>
              <a:ext uri="{FF2B5EF4-FFF2-40B4-BE49-F238E27FC236}">
                <a16:creationId xmlns:a16="http://schemas.microsoft.com/office/drawing/2014/main" id="{D0504608-51B6-49A8-A76B-564AA05C5E28}"/>
              </a:ext>
            </a:extLst>
          </p:cNvPr>
          <p:cNvPicPr>
            <a:picLocks noChangeAspect="1"/>
          </p:cNvPicPr>
          <p:nvPr/>
        </p:nvPicPr>
        <p:blipFill>
          <a:blip r:embed="rId3"/>
          <a:stretch>
            <a:fillRect/>
          </a:stretch>
        </p:blipFill>
        <p:spPr>
          <a:xfrm>
            <a:off x="8814900" y="6011628"/>
            <a:ext cx="2665900" cy="830059"/>
          </a:xfrm>
          <a:prstGeom prst="rect">
            <a:avLst/>
          </a:prstGeom>
        </p:spPr>
      </p:pic>
      <p:graphicFrame>
        <p:nvGraphicFramePr>
          <p:cNvPr id="12" name="Content Placeholder 4">
            <a:extLst>
              <a:ext uri="{FF2B5EF4-FFF2-40B4-BE49-F238E27FC236}">
                <a16:creationId xmlns:a16="http://schemas.microsoft.com/office/drawing/2014/main" id="{DF13134A-A404-426C-AF86-41D4CBA6B267}"/>
              </a:ext>
            </a:extLst>
          </p:cNvPr>
          <p:cNvGraphicFramePr>
            <a:graphicFrameLocks/>
          </p:cNvGraphicFramePr>
          <p:nvPr/>
        </p:nvGraphicFramePr>
        <p:xfrm>
          <a:off x="6096000" y="1334693"/>
          <a:ext cx="5046688" cy="426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F6F8320A-5141-42F6-BC67-1EF117EE7EF2}"/>
              </a:ext>
            </a:extLst>
          </p:cNvPr>
          <p:cNvPicPr>
            <a:picLocks noChangeAspect="1"/>
          </p:cNvPicPr>
          <p:nvPr/>
        </p:nvPicPr>
        <p:blipFill>
          <a:blip r:embed="rId9"/>
          <a:stretch>
            <a:fillRect/>
          </a:stretch>
        </p:blipFill>
        <p:spPr>
          <a:xfrm>
            <a:off x="11315700" y="6426657"/>
            <a:ext cx="876300" cy="238125"/>
          </a:xfrm>
          <a:prstGeom prst="rect">
            <a:avLst/>
          </a:prstGeom>
        </p:spPr>
      </p:pic>
      <p:sp>
        <p:nvSpPr>
          <p:cNvPr id="10" name="Title 1">
            <a:extLst>
              <a:ext uri="{FF2B5EF4-FFF2-40B4-BE49-F238E27FC236}">
                <a16:creationId xmlns:a16="http://schemas.microsoft.com/office/drawing/2014/main" id="{6EC48DBA-3EA8-4E35-B395-741BCA630E69}"/>
              </a:ext>
            </a:extLst>
          </p:cNvPr>
          <p:cNvSpPr txBox="1">
            <a:spLocks/>
          </p:cNvSpPr>
          <p:nvPr/>
        </p:nvSpPr>
        <p:spPr>
          <a:xfrm>
            <a:off x="11277600" y="6448870"/>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1846490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C859F7-2D8A-4149-832E-11B0C9EB1165}"/>
              </a:ext>
            </a:extLst>
          </p:cNvPr>
          <p:cNvPicPr>
            <a:picLocks noChangeAspect="1"/>
          </p:cNvPicPr>
          <p:nvPr/>
        </p:nvPicPr>
        <p:blipFill>
          <a:blip r:embed="rId3"/>
          <a:stretch>
            <a:fillRect/>
          </a:stretch>
        </p:blipFill>
        <p:spPr>
          <a:xfrm>
            <a:off x="8648700" y="5438775"/>
            <a:ext cx="3543300" cy="1419225"/>
          </a:xfrm>
          <a:prstGeom prst="rect">
            <a:avLst/>
          </a:prstGeom>
        </p:spPr>
      </p:pic>
      <p:pic>
        <p:nvPicPr>
          <p:cNvPr id="4" name="Picture 3" descr="Map&#10;&#10;Description automatically generated">
            <a:extLst>
              <a:ext uri="{FF2B5EF4-FFF2-40B4-BE49-F238E27FC236}">
                <a16:creationId xmlns:a16="http://schemas.microsoft.com/office/drawing/2014/main" id="{88FCA142-6089-E3FF-B1F2-91E03F2A9F62}"/>
              </a:ext>
            </a:extLst>
          </p:cNvPr>
          <p:cNvPicPr>
            <a:picLocks noChangeAspect="1"/>
          </p:cNvPicPr>
          <p:nvPr/>
        </p:nvPicPr>
        <p:blipFill>
          <a:blip r:embed="rId4"/>
          <a:stretch>
            <a:fillRect/>
          </a:stretch>
        </p:blipFill>
        <p:spPr>
          <a:xfrm>
            <a:off x="0" y="303797"/>
            <a:ext cx="10427368" cy="5865395"/>
          </a:xfrm>
          <a:prstGeom prst="rect">
            <a:avLst/>
          </a:prstGeom>
        </p:spPr>
      </p:pic>
      <p:sp>
        <p:nvSpPr>
          <p:cNvPr id="6" name="Title 1">
            <a:extLst>
              <a:ext uri="{FF2B5EF4-FFF2-40B4-BE49-F238E27FC236}">
                <a16:creationId xmlns:a16="http://schemas.microsoft.com/office/drawing/2014/main" id="{6284AE57-1EA3-49FB-BB06-8BC97705B4AE}"/>
              </a:ext>
            </a:extLst>
          </p:cNvPr>
          <p:cNvSpPr txBox="1">
            <a:spLocks/>
          </p:cNvSpPr>
          <p:nvPr/>
        </p:nvSpPr>
        <p:spPr>
          <a:xfrm>
            <a:off x="11277600" y="6414655"/>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10</a:t>
            </a:r>
          </a:p>
        </p:txBody>
      </p:sp>
      <p:sp>
        <p:nvSpPr>
          <p:cNvPr id="2" name="TextBox 1">
            <a:extLst>
              <a:ext uri="{FF2B5EF4-FFF2-40B4-BE49-F238E27FC236}">
                <a16:creationId xmlns:a16="http://schemas.microsoft.com/office/drawing/2014/main" id="{1F073EF2-A8E9-47D7-9787-F1CFC7E0F06D}"/>
              </a:ext>
            </a:extLst>
          </p:cNvPr>
          <p:cNvSpPr txBox="1"/>
          <p:nvPr/>
        </p:nvSpPr>
        <p:spPr>
          <a:xfrm>
            <a:off x="3456633" y="5984526"/>
            <a:ext cx="12192000" cy="369332"/>
          </a:xfrm>
          <a:prstGeom prst="rect">
            <a:avLst/>
          </a:prstGeom>
          <a:noFill/>
        </p:spPr>
        <p:txBody>
          <a:bodyPr wrap="square" rtlCol="0">
            <a:spAutoFit/>
          </a:bodyPr>
          <a:lstStyle/>
          <a:p>
            <a:r>
              <a:rPr lang="en-US" dirty="0">
                <a:latin typeface="FuturaBook" panose="00000400000000000000" pitchFamily="2" charset="0"/>
              </a:rPr>
              <a:t>View our interactive map at www.HydroOne.com/Waasigan</a:t>
            </a:r>
          </a:p>
        </p:txBody>
      </p:sp>
      <p:pic>
        <p:nvPicPr>
          <p:cNvPr id="5" name="Picture 4">
            <a:extLst>
              <a:ext uri="{FF2B5EF4-FFF2-40B4-BE49-F238E27FC236}">
                <a16:creationId xmlns:a16="http://schemas.microsoft.com/office/drawing/2014/main" id="{F3981CEF-7A72-403F-B225-56531FEE5640}"/>
              </a:ext>
            </a:extLst>
          </p:cNvPr>
          <p:cNvPicPr>
            <a:picLocks noChangeAspect="1"/>
          </p:cNvPicPr>
          <p:nvPr/>
        </p:nvPicPr>
        <p:blipFill rotWithShape="1">
          <a:blip r:embed="rId5"/>
          <a:srcRect t="4571"/>
          <a:stretch/>
        </p:blipFill>
        <p:spPr>
          <a:xfrm>
            <a:off x="10136804" y="0"/>
            <a:ext cx="2076450" cy="4753824"/>
          </a:xfrm>
          <a:prstGeom prst="rect">
            <a:avLst/>
          </a:prstGeom>
        </p:spPr>
      </p:pic>
      <p:grpSp>
        <p:nvGrpSpPr>
          <p:cNvPr id="8" name="Group 7">
            <a:extLst>
              <a:ext uri="{FF2B5EF4-FFF2-40B4-BE49-F238E27FC236}">
                <a16:creationId xmlns:a16="http://schemas.microsoft.com/office/drawing/2014/main" id="{3BDF15D1-A203-414B-9728-DC421D2C41F2}"/>
              </a:ext>
            </a:extLst>
          </p:cNvPr>
          <p:cNvGrpSpPr/>
          <p:nvPr/>
        </p:nvGrpSpPr>
        <p:grpSpPr>
          <a:xfrm>
            <a:off x="11296650" y="6490888"/>
            <a:ext cx="914400" cy="238125"/>
            <a:chOff x="11296650" y="6490888"/>
            <a:chExt cx="914400" cy="238125"/>
          </a:xfrm>
        </p:grpSpPr>
        <p:pic>
          <p:nvPicPr>
            <p:cNvPr id="9" name="Picture 8">
              <a:extLst>
                <a:ext uri="{FF2B5EF4-FFF2-40B4-BE49-F238E27FC236}">
                  <a16:creationId xmlns:a16="http://schemas.microsoft.com/office/drawing/2014/main" id="{ABDAA9C9-C45C-4230-8909-90CB0B1C1802}"/>
                </a:ext>
              </a:extLst>
            </p:cNvPr>
            <p:cNvPicPr>
              <a:picLocks noChangeAspect="1"/>
            </p:cNvPicPr>
            <p:nvPr/>
          </p:nvPicPr>
          <p:blipFill>
            <a:blip r:embed="rId6"/>
            <a:stretch>
              <a:fillRect/>
            </a:stretch>
          </p:blipFill>
          <p:spPr>
            <a:xfrm>
              <a:off x="11315700" y="6490888"/>
              <a:ext cx="876300" cy="238125"/>
            </a:xfrm>
            <a:prstGeom prst="rect">
              <a:avLst/>
            </a:prstGeom>
          </p:spPr>
        </p:pic>
        <p:sp>
          <p:nvSpPr>
            <p:cNvPr id="10" name="Title 1">
              <a:extLst>
                <a:ext uri="{FF2B5EF4-FFF2-40B4-BE49-F238E27FC236}">
                  <a16:creationId xmlns:a16="http://schemas.microsoft.com/office/drawing/2014/main" id="{3F9C4DD5-4F41-4BF9-86D1-ABB95C5B9F63}"/>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12</a:t>
              </a:r>
            </a:p>
          </p:txBody>
        </p:sp>
      </p:grpSp>
      <p:pic>
        <p:nvPicPr>
          <p:cNvPr id="11" name="Picture 10">
            <a:extLst>
              <a:ext uri="{FF2B5EF4-FFF2-40B4-BE49-F238E27FC236}">
                <a16:creationId xmlns:a16="http://schemas.microsoft.com/office/drawing/2014/main" id="{230ABD4B-3EE9-4FD2-8D90-27320162C241}"/>
              </a:ext>
            </a:extLst>
          </p:cNvPr>
          <p:cNvPicPr>
            <a:picLocks noChangeAspect="1"/>
          </p:cNvPicPr>
          <p:nvPr/>
        </p:nvPicPr>
        <p:blipFill>
          <a:blip r:embed="rId7"/>
          <a:stretch>
            <a:fillRect/>
          </a:stretch>
        </p:blipFill>
        <p:spPr>
          <a:xfrm>
            <a:off x="10353675" y="-2263"/>
            <a:ext cx="1838325" cy="3276600"/>
          </a:xfrm>
          <a:prstGeom prst="rect">
            <a:avLst/>
          </a:prstGeom>
        </p:spPr>
      </p:pic>
      <p:grpSp>
        <p:nvGrpSpPr>
          <p:cNvPr id="12" name="Group 11">
            <a:extLst>
              <a:ext uri="{FF2B5EF4-FFF2-40B4-BE49-F238E27FC236}">
                <a16:creationId xmlns:a16="http://schemas.microsoft.com/office/drawing/2014/main" id="{B4A74964-4CD4-41A4-B6D9-9F70BDA9670A}"/>
              </a:ext>
            </a:extLst>
          </p:cNvPr>
          <p:cNvGrpSpPr/>
          <p:nvPr/>
        </p:nvGrpSpPr>
        <p:grpSpPr>
          <a:xfrm>
            <a:off x="10081593" y="26571"/>
            <a:ext cx="2076450" cy="3624895"/>
            <a:chOff x="10081593" y="26571"/>
            <a:chExt cx="2076450" cy="3624895"/>
          </a:xfrm>
        </p:grpSpPr>
        <p:pic>
          <p:nvPicPr>
            <p:cNvPr id="13" name="Picture 12">
              <a:extLst>
                <a:ext uri="{FF2B5EF4-FFF2-40B4-BE49-F238E27FC236}">
                  <a16:creationId xmlns:a16="http://schemas.microsoft.com/office/drawing/2014/main" id="{851A6EDF-3BAF-4A09-A6EF-725DB37B30B9}"/>
                </a:ext>
              </a:extLst>
            </p:cNvPr>
            <p:cNvPicPr>
              <a:picLocks noChangeAspect="1"/>
            </p:cNvPicPr>
            <p:nvPr/>
          </p:nvPicPr>
          <p:blipFill rotWithShape="1">
            <a:blip r:embed="rId5"/>
            <a:srcRect t="27234"/>
            <a:stretch/>
          </p:blipFill>
          <p:spPr>
            <a:xfrm>
              <a:off x="10081593" y="26571"/>
              <a:ext cx="2076450" cy="3624895"/>
            </a:xfrm>
            <a:prstGeom prst="rect">
              <a:avLst/>
            </a:prstGeom>
          </p:spPr>
        </p:pic>
        <p:pic>
          <p:nvPicPr>
            <p:cNvPr id="14" name="Picture 13">
              <a:extLst>
                <a:ext uri="{FF2B5EF4-FFF2-40B4-BE49-F238E27FC236}">
                  <a16:creationId xmlns:a16="http://schemas.microsoft.com/office/drawing/2014/main" id="{A60F0B89-B23D-4728-B573-C09C5B173CA8}"/>
                </a:ext>
              </a:extLst>
            </p:cNvPr>
            <p:cNvPicPr>
              <a:picLocks noChangeAspect="1"/>
            </p:cNvPicPr>
            <p:nvPr/>
          </p:nvPicPr>
          <p:blipFill>
            <a:blip r:embed="rId8"/>
            <a:stretch>
              <a:fillRect/>
            </a:stretch>
          </p:blipFill>
          <p:spPr>
            <a:xfrm>
              <a:off x="10757602" y="334210"/>
              <a:ext cx="1126624" cy="545270"/>
            </a:xfrm>
            <a:prstGeom prst="rect">
              <a:avLst/>
            </a:prstGeom>
          </p:spPr>
        </p:pic>
      </p:grpSp>
      <p:pic>
        <p:nvPicPr>
          <p:cNvPr id="15" name="Picture 14">
            <a:extLst>
              <a:ext uri="{FF2B5EF4-FFF2-40B4-BE49-F238E27FC236}">
                <a16:creationId xmlns:a16="http://schemas.microsoft.com/office/drawing/2014/main" id="{A368C2DD-E949-4FE7-8DF1-3ED178FC3773}"/>
              </a:ext>
            </a:extLst>
          </p:cNvPr>
          <p:cNvPicPr>
            <a:picLocks noChangeAspect="1"/>
          </p:cNvPicPr>
          <p:nvPr/>
        </p:nvPicPr>
        <p:blipFill>
          <a:blip r:embed="rId9"/>
          <a:stretch>
            <a:fillRect/>
          </a:stretch>
        </p:blipFill>
        <p:spPr>
          <a:xfrm>
            <a:off x="10684263" y="1032075"/>
            <a:ext cx="1262873" cy="1576217"/>
          </a:xfrm>
          <a:prstGeom prst="rect">
            <a:avLst/>
          </a:prstGeom>
        </p:spPr>
      </p:pic>
    </p:spTree>
    <p:extLst>
      <p:ext uri="{BB962C8B-B14F-4D97-AF65-F5344CB8AC3E}">
        <p14:creationId xmlns:p14="http://schemas.microsoft.com/office/powerpoint/2010/main" val="198513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987C-2744-4B6B-472E-0AA6BE31116B}"/>
              </a:ext>
            </a:extLst>
          </p:cNvPr>
          <p:cNvSpPr>
            <a:spLocks noGrp="1"/>
          </p:cNvSpPr>
          <p:nvPr>
            <p:ph type="title"/>
          </p:nvPr>
        </p:nvSpPr>
        <p:spPr>
          <a:xfrm>
            <a:off x="838200" y="365126"/>
            <a:ext cx="10515600" cy="741780"/>
          </a:xfrm>
        </p:spPr>
        <p:txBody>
          <a:bodyPr>
            <a:normAutofit/>
          </a:bodyPr>
          <a:lstStyle/>
          <a:p>
            <a:r>
              <a:rPr lang="en-US" sz="3600" b="1" dirty="0">
                <a:latin typeface="Futura Std Book" panose="020B0502020204020303" pitchFamily="34" charset="0"/>
              </a:rPr>
              <a:t>Regional Benefits</a:t>
            </a:r>
          </a:p>
        </p:txBody>
      </p:sp>
      <p:sp>
        <p:nvSpPr>
          <p:cNvPr id="3" name="Content Placeholder 2">
            <a:extLst>
              <a:ext uri="{FF2B5EF4-FFF2-40B4-BE49-F238E27FC236}">
                <a16:creationId xmlns:a16="http://schemas.microsoft.com/office/drawing/2014/main" id="{A453C7B4-ED98-E9D2-BB12-4D1974A684C4}"/>
              </a:ext>
            </a:extLst>
          </p:cNvPr>
          <p:cNvSpPr>
            <a:spLocks noGrp="1"/>
          </p:cNvSpPr>
          <p:nvPr>
            <p:ph idx="1"/>
          </p:nvPr>
        </p:nvSpPr>
        <p:spPr>
          <a:xfrm>
            <a:off x="2014529" y="1352657"/>
            <a:ext cx="6428874" cy="4810702"/>
          </a:xfrm>
        </p:spPr>
        <p:txBody>
          <a:bodyPr>
            <a:normAutofit/>
          </a:bodyPr>
          <a:lstStyle/>
          <a:p>
            <a:pPr marL="0" indent="0">
              <a:buNone/>
            </a:pPr>
            <a:r>
              <a:rPr lang="en-CA" sz="2600" dirty="0">
                <a:latin typeface="FuturaBook" panose="00000400000000000000" pitchFamily="2" charset="0"/>
              </a:rPr>
              <a:t>Supporting planned economic growth in northwestern Ontario</a:t>
            </a:r>
          </a:p>
          <a:p>
            <a:pPr marL="0" indent="0">
              <a:buNone/>
            </a:pPr>
            <a:br>
              <a:rPr lang="en-CA" sz="2600" dirty="0">
                <a:latin typeface="FuturaBook" panose="00000400000000000000" pitchFamily="2" charset="0"/>
              </a:rPr>
            </a:br>
            <a:r>
              <a:rPr lang="en-CA" sz="2600" dirty="0">
                <a:latin typeface="FuturaBook" panose="00000400000000000000" pitchFamily="2" charset="0"/>
              </a:rPr>
              <a:t>Bringing an additional 350 megawatts of capacity to the region</a:t>
            </a:r>
          </a:p>
          <a:p>
            <a:pPr marL="0" indent="0">
              <a:buNone/>
            </a:pPr>
            <a:r>
              <a:rPr lang="en-CA" sz="2600" dirty="0">
                <a:latin typeface="FuturaBook" panose="00000400000000000000" pitchFamily="2" charset="0"/>
              </a:rPr>
              <a:t> </a:t>
            </a:r>
            <a:br>
              <a:rPr lang="en-CA" sz="2600" dirty="0">
                <a:latin typeface="FuturaBook" panose="00000400000000000000" pitchFamily="2" charset="0"/>
              </a:rPr>
            </a:br>
            <a:r>
              <a:rPr lang="en-CA" sz="2600" dirty="0">
                <a:latin typeface="FuturaBook" panose="00000400000000000000" pitchFamily="2" charset="0"/>
              </a:rPr>
              <a:t>Creating participation and partnership opportunities with Indigenous communities</a:t>
            </a:r>
            <a:br>
              <a:rPr lang="en-CA" sz="2600" dirty="0">
                <a:latin typeface="FuturaBook" panose="00000400000000000000" pitchFamily="2" charset="0"/>
              </a:rPr>
            </a:br>
            <a:endParaRPr lang="en-CA" sz="2600" dirty="0">
              <a:latin typeface="FuturaBook" panose="00000400000000000000" pitchFamily="2" charset="0"/>
            </a:endParaRPr>
          </a:p>
          <a:p>
            <a:pPr marL="0" indent="0">
              <a:buNone/>
            </a:pPr>
            <a:r>
              <a:rPr lang="en-CA" sz="2600" dirty="0">
                <a:latin typeface="FuturaBook" panose="00000400000000000000" pitchFamily="2" charset="0"/>
              </a:rPr>
              <a:t>Development of training, employment and business opportunities</a:t>
            </a:r>
          </a:p>
          <a:p>
            <a:endParaRPr lang="en-US" sz="2600" dirty="0"/>
          </a:p>
        </p:txBody>
      </p:sp>
      <p:sp>
        <p:nvSpPr>
          <p:cNvPr id="4" name="Title 1">
            <a:extLst>
              <a:ext uri="{FF2B5EF4-FFF2-40B4-BE49-F238E27FC236}">
                <a16:creationId xmlns:a16="http://schemas.microsoft.com/office/drawing/2014/main" id="{218F82D3-1862-EE4C-77EF-68D19F0ABE49}"/>
              </a:ext>
            </a:extLst>
          </p:cNvPr>
          <p:cNvSpPr txBox="1">
            <a:spLocks/>
          </p:cNvSpPr>
          <p:nvPr/>
        </p:nvSpPr>
        <p:spPr>
          <a:xfrm>
            <a:off x="11277600" y="6414655"/>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11</a:t>
            </a:r>
          </a:p>
        </p:txBody>
      </p:sp>
      <p:pic>
        <p:nvPicPr>
          <p:cNvPr id="7" name="Picture 6">
            <a:extLst>
              <a:ext uri="{FF2B5EF4-FFF2-40B4-BE49-F238E27FC236}">
                <a16:creationId xmlns:a16="http://schemas.microsoft.com/office/drawing/2014/main" id="{319C9A55-AE9B-6F37-4DF3-45F6C39843F5}"/>
              </a:ext>
            </a:extLst>
          </p:cNvPr>
          <p:cNvPicPr>
            <a:picLocks noChangeAspect="1"/>
          </p:cNvPicPr>
          <p:nvPr/>
        </p:nvPicPr>
        <p:blipFill>
          <a:blip r:embed="rId3"/>
          <a:stretch>
            <a:fillRect/>
          </a:stretch>
        </p:blipFill>
        <p:spPr>
          <a:xfrm>
            <a:off x="838200" y="1352657"/>
            <a:ext cx="932532" cy="4350477"/>
          </a:xfrm>
          <a:prstGeom prst="rect">
            <a:avLst/>
          </a:prstGeom>
        </p:spPr>
      </p:pic>
      <p:pic>
        <p:nvPicPr>
          <p:cNvPr id="6" name="Picture 5">
            <a:extLst>
              <a:ext uri="{FF2B5EF4-FFF2-40B4-BE49-F238E27FC236}">
                <a16:creationId xmlns:a16="http://schemas.microsoft.com/office/drawing/2014/main" id="{B0CC0DD4-FCF1-4A76-8CFF-B37012320CD1}"/>
              </a:ext>
            </a:extLst>
          </p:cNvPr>
          <p:cNvPicPr>
            <a:picLocks noChangeAspect="1"/>
          </p:cNvPicPr>
          <p:nvPr/>
        </p:nvPicPr>
        <p:blipFill rotWithShape="1">
          <a:blip r:embed="rId4"/>
          <a:srcRect t="4571"/>
          <a:stretch/>
        </p:blipFill>
        <p:spPr>
          <a:xfrm>
            <a:off x="10136804" y="0"/>
            <a:ext cx="2076450" cy="4753824"/>
          </a:xfrm>
          <a:prstGeom prst="rect">
            <a:avLst/>
          </a:prstGeom>
        </p:spPr>
      </p:pic>
      <p:pic>
        <p:nvPicPr>
          <p:cNvPr id="8" name="Picture 7">
            <a:extLst>
              <a:ext uri="{FF2B5EF4-FFF2-40B4-BE49-F238E27FC236}">
                <a16:creationId xmlns:a16="http://schemas.microsoft.com/office/drawing/2014/main" id="{A8114450-918C-43A7-9E3D-7DBC4983304B}"/>
              </a:ext>
            </a:extLst>
          </p:cNvPr>
          <p:cNvPicPr>
            <a:picLocks noChangeAspect="1"/>
          </p:cNvPicPr>
          <p:nvPr/>
        </p:nvPicPr>
        <p:blipFill>
          <a:blip r:embed="rId5"/>
          <a:stretch>
            <a:fillRect/>
          </a:stretch>
        </p:blipFill>
        <p:spPr>
          <a:xfrm>
            <a:off x="8648700" y="5428159"/>
            <a:ext cx="3543300" cy="1419225"/>
          </a:xfrm>
          <a:prstGeom prst="rect">
            <a:avLst/>
          </a:prstGeom>
        </p:spPr>
      </p:pic>
      <p:grpSp>
        <p:nvGrpSpPr>
          <p:cNvPr id="9" name="Group 8">
            <a:extLst>
              <a:ext uri="{FF2B5EF4-FFF2-40B4-BE49-F238E27FC236}">
                <a16:creationId xmlns:a16="http://schemas.microsoft.com/office/drawing/2014/main" id="{A89BC68E-C0AB-4EDF-A89F-F83C16F28C41}"/>
              </a:ext>
            </a:extLst>
          </p:cNvPr>
          <p:cNvGrpSpPr/>
          <p:nvPr/>
        </p:nvGrpSpPr>
        <p:grpSpPr>
          <a:xfrm>
            <a:off x="11296650" y="6490888"/>
            <a:ext cx="914400" cy="238125"/>
            <a:chOff x="11296650" y="6490888"/>
            <a:chExt cx="914400" cy="238125"/>
          </a:xfrm>
        </p:grpSpPr>
        <p:pic>
          <p:nvPicPr>
            <p:cNvPr id="10" name="Picture 9">
              <a:extLst>
                <a:ext uri="{FF2B5EF4-FFF2-40B4-BE49-F238E27FC236}">
                  <a16:creationId xmlns:a16="http://schemas.microsoft.com/office/drawing/2014/main" id="{26CE822D-386A-477A-B4BF-56405F9005AA}"/>
                </a:ext>
              </a:extLst>
            </p:cNvPr>
            <p:cNvPicPr>
              <a:picLocks noChangeAspect="1"/>
            </p:cNvPicPr>
            <p:nvPr/>
          </p:nvPicPr>
          <p:blipFill>
            <a:blip r:embed="rId6"/>
            <a:stretch>
              <a:fillRect/>
            </a:stretch>
          </p:blipFill>
          <p:spPr>
            <a:xfrm>
              <a:off x="11315700" y="6490888"/>
              <a:ext cx="876300" cy="238125"/>
            </a:xfrm>
            <a:prstGeom prst="rect">
              <a:avLst/>
            </a:prstGeom>
          </p:spPr>
        </p:pic>
        <p:sp>
          <p:nvSpPr>
            <p:cNvPr id="11" name="Title 1">
              <a:extLst>
                <a:ext uri="{FF2B5EF4-FFF2-40B4-BE49-F238E27FC236}">
                  <a16:creationId xmlns:a16="http://schemas.microsoft.com/office/drawing/2014/main" id="{6AC84DDE-BF91-4E57-AB24-B2BF4089E51F}"/>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13</a:t>
              </a:r>
            </a:p>
          </p:txBody>
        </p:sp>
      </p:grpSp>
      <p:pic>
        <p:nvPicPr>
          <p:cNvPr id="12" name="Picture 11">
            <a:extLst>
              <a:ext uri="{FF2B5EF4-FFF2-40B4-BE49-F238E27FC236}">
                <a16:creationId xmlns:a16="http://schemas.microsoft.com/office/drawing/2014/main" id="{51478911-CE51-4396-B82E-75282BD32552}"/>
              </a:ext>
            </a:extLst>
          </p:cNvPr>
          <p:cNvPicPr>
            <a:picLocks noChangeAspect="1"/>
          </p:cNvPicPr>
          <p:nvPr/>
        </p:nvPicPr>
        <p:blipFill>
          <a:blip r:embed="rId7"/>
          <a:stretch>
            <a:fillRect/>
          </a:stretch>
        </p:blipFill>
        <p:spPr>
          <a:xfrm>
            <a:off x="10353675" y="-2263"/>
            <a:ext cx="1838325" cy="3276600"/>
          </a:xfrm>
          <a:prstGeom prst="rect">
            <a:avLst/>
          </a:prstGeom>
        </p:spPr>
      </p:pic>
      <p:grpSp>
        <p:nvGrpSpPr>
          <p:cNvPr id="13" name="Group 12">
            <a:extLst>
              <a:ext uri="{FF2B5EF4-FFF2-40B4-BE49-F238E27FC236}">
                <a16:creationId xmlns:a16="http://schemas.microsoft.com/office/drawing/2014/main" id="{7A1D365B-0B4E-4C3B-8591-C7EF369A5DC3}"/>
              </a:ext>
            </a:extLst>
          </p:cNvPr>
          <p:cNvGrpSpPr/>
          <p:nvPr/>
        </p:nvGrpSpPr>
        <p:grpSpPr>
          <a:xfrm>
            <a:off x="10081593" y="26571"/>
            <a:ext cx="2076450" cy="3624895"/>
            <a:chOff x="10081593" y="26571"/>
            <a:chExt cx="2076450" cy="3624895"/>
          </a:xfrm>
        </p:grpSpPr>
        <p:pic>
          <p:nvPicPr>
            <p:cNvPr id="14" name="Picture 13">
              <a:extLst>
                <a:ext uri="{FF2B5EF4-FFF2-40B4-BE49-F238E27FC236}">
                  <a16:creationId xmlns:a16="http://schemas.microsoft.com/office/drawing/2014/main" id="{04B59611-319D-46B2-B0D3-B2E41AA619D3}"/>
                </a:ext>
              </a:extLst>
            </p:cNvPr>
            <p:cNvPicPr>
              <a:picLocks noChangeAspect="1"/>
            </p:cNvPicPr>
            <p:nvPr/>
          </p:nvPicPr>
          <p:blipFill rotWithShape="1">
            <a:blip r:embed="rId4"/>
            <a:srcRect t="27234"/>
            <a:stretch/>
          </p:blipFill>
          <p:spPr>
            <a:xfrm>
              <a:off x="10081593" y="26571"/>
              <a:ext cx="2076450" cy="3624895"/>
            </a:xfrm>
            <a:prstGeom prst="rect">
              <a:avLst/>
            </a:prstGeom>
          </p:spPr>
        </p:pic>
        <p:pic>
          <p:nvPicPr>
            <p:cNvPr id="15" name="Picture 14">
              <a:extLst>
                <a:ext uri="{FF2B5EF4-FFF2-40B4-BE49-F238E27FC236}">
                  <a16:creationId xmlns:a16="http://schemas.microsoft.com/office/drawing/2014/main" id="{30FB5CA9-83FE-48CE-8CE4-12957556DF5F}"/>
                </a:ext>
              </a:extLst>
            </p:cNvPr>
            <p:cNvPicPr>
              <a:picLocks noChangeAspect="1"/>
            </p:cNvPicPr>
            <p:nvPr/>
          </p:nvPicPr>
          <p:blipFill>
            <a:blip r:embed="rId8"/>
            <a:stretch>
              <a:fillRect/>
            </a:stretch>
          </p:blipFill>
          <p:spPr>
            <a:xfrm>
              <a:off x="10757602" y="334210"/>
              <a:ext cx="1126624" cy="545270"/>
            </a:xfrm>
            <a:prstGeom prst="rect">
              <a:avLst/>
            </a:prstGeom>
          </p:spPr>
        </p:pic>
      </p:grpSp>
      <p:pic>
        <p:nvPicPr>
          <p:cNvPr id="16" name="Picture 15">
            <a:extLst>
              <a:ext uri="{FF2B5EF4-FFF2-40B4-BE49-F238E27FC236}">
                <a16:creationId xmlns:a16="http://schemas.microsoft.com/office/drawing/2014/main" id="{0E84841A-50BA-446D-876B-04F5C1E4DD71}"/>
              </a:ext>
            </a:extLst>
          </p:cNvPr>
          <p:cNvPicPr>
            <a:picLocks noChangeAspect="1"/>
          </p:cNvPicPr>
          <p:nvPr/>
        </p:nvPicPr>
        <p:blipFill>
          <a:blip r:embed="rId9"/>
          <a:stretch>
            <a:fillRect/>
          </a:stretch>
        </p:blipFill>
        <p:spPr>
          <a:xfrm>
            <a:off x="10684263" y="1032075"/>
            <a:ext cx="1262873" cy="1576217"/>
          </a:xfrm>
          <a:prstGeom prst="rect">
            <a:avLst/>
          </a:prstGeom>
        </p:spPr>
      </p:pic>
    </p:spTree>
    <p:extLst>
      <p:ext uri="{BB962C8B-B14F-4D97-AF65-F5344CB8AC3E}">
        <p14:creationId xmlns:p14="http://schemas.microsoft.com/office/powerpoint/2010/main" val="2962776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DF431-BCE6-93C1-AF40-1783797F6E35}"/>
              </a:ext>
            </a:extLst>
          </p:cNvPr>
          <p:cNvSpPr>
            <a:spLocks noGrp="1"/>
          </p:cNvSpPr>
          <p:nvPr>
            <p:ph type="title"/>
          </p:nvPr>
        </p:nvSpPr>
        <p:spPr>
          <a:xfrm>
            <a:off x="719744" y="365727"/>
            <a:ext cx="9630103" cy="1009651"/>
          </a:xfrm>
        </p:spPr>
        <p:txBody>
          <a:bodyPr>
            <a:normAutofit/>
          </a:bodyPr>
          <a:lstStyle/>
          <a:p>
            <a:r>
              <a:rPr lang="en-US" sz="2800" b="1" dirty="0">
                <a:latin typeface="Futura Std Book" panose="020B0502020204020303" pitchFamily="34" charset="0"/>
              </a:rPr>
              <a:t>Steps of the Environmental Assessment</a:t>
            </a:r>
            <a:br>
              <a:rPr lang="en-US" sz="2800" b="1" dirty="0">
                <a:latin typeface="Futura Std Book" panose="020B0502020204020303" pitchFamily="34" charset="0"/>
              </a:rPr>
            </a:br>
            <a:endParaRPr lang="en-US" sz="2800" b="1" dirty="0">
              <a:latin typeface="Futura Std Book" panose="020B0502020204020303" pitchFamily="34" charset="0"/>
            </a:endParaRPr>
          </a:p>
        </p:txBody>
      </p:sp>
      <p:sp>
        <p:nvSpPr>
          <p:cNvPr id="4" name="Title 1">
            <a:extLst>
              <a:ext uri="{FF2B5EF4-FFF2-40B4-BE49-F238E27FC236}">
                <a16:creationId xmlns:a16="http://schemas.microsoft.com/office/drawing/2014/main" id="{61B7769E-23DE-9782-3CFF-102D4AFD1631}"/>
              </a:ext>
            </a:extLst>
          </p:cNvPr>
          <p:cNvSpPr txBox="1">
            <a:spLocks/>
          </p:cNvSpPr>
          <p:nvPr/>
        </p:nvSpPr>
        <p:spPr>
          <a:xfrm>
            <a:off x="11277600" y="6414655"/>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12</a:t>
            </a:r>
          </a:p>
        </p:txBody>
      </p:sp>
      <p:pic>
        <p:nvPicPr>
          <p:cNvPr id="5" name="Picture 4">
            <a:extLst>
              <a:ext uri="{FF2B5EF4-FFF2-40B4-BE49-F238E27FC236}">
                <a16:creationId xmlns:a16="http://schemas.microsoft.com/office/drawing/2014/main" id="{B24F671D-350F-43D6-B4F4-B292B58DACC3}"/>
              </a:ext>
            </a:extLst>
          </p:cNvPr>
          <p:cNvPicPr>
            <a:picLocks noChangeAspect="1"/>
          </p:cNvPicPr>
          <p:nvPr/>
        </p:nvPicPr>
        <p:blipFill rotWithShape="1">
          <a:blip r:embed="rId3"/>
          <a:srcRect t="4571"/>
          <a:stretch/>
        </p:blipFill>
        <p:spPr>
          <a:xfrm>
            <a:off x="10136804" y="0"/>
            <a:ext cx="2076450" cy="4753824"/>
          </a:xfrm>
          <a:prstGeom prst="rect">
            <a:avLst/>
          </a:prstGeom>
        </p:spPr>
      </p:pic>
      <p:pic>
        <p:nvPicPr>
          <p:cNvPr id="6" name="Picture 5">
            <a:extLst>
              <a:ext uri="{FF2B5EF4-FFF2-40B4-BE49-F238E27FC236}">
                <a16:creationId xmlns:a16="http://schemas.microsoft.com/office/drawing/2014/main" id="{F1E59324-E297-4B34-8702-B4F1FDDD52B0}"/>
              </a:ext>
            </a:extLst>
          </p:cNvPr>
          <p:cNvPicPr>
            <a:picLocks noChangeAspect="1"/>
          </p:cNvPicPr>
          <p:nvPr/>
        </p:nvPicPr>
        <p:blipFill>
          <a:blip r:embed="rId4"/>
          <a:stretch>
            <a:fillRect/>
          </a:stretch>
        </p:blipFill>
        <p:spPr>
          <a:xfrm>
            <a:off x="8669954" y="5438775"/>
            <a:ext cx="3543300" cy="1419225"/>
          </a:xfrm>
          <a:prstGeom prst="rect">
            <a:avLst/>
          </a:prstGeom>
        </p:spPr>
      </p:pic>
      <p:grpSp>
        <p:nvGrpSpPr>
          <p:cNvPr id="9" name="Group 8">
            <a:extLst>
              <a:ext uri="{FF2B5EF4-FFF2-40B4-BE49-F238E27FC236}">
                <a16:creationId xmlns:a16="http://schemas.microsoft.com/office/drawing/2014/main" id="{086A21C2-3123-4F52-8FF7-B6BAFF6EA0F1}"/>
              </a:ext>
            </a:extLst>
          </p:cNvPr>
          <p:cNvGrpSpPr/>
          <p:nvPr/>
        </p:nvGrpSpPr>
        <p:grpSpPr>
          <a:xfrm>
            <a:off x="11296650" y="6490888"/>
            <a:ext cx="914400" cy="238125"/>
            <a:chOff x="11296650" y="6490888"/>
            <a:chExt cx="914400" cy="238125"/>
          </a:xfrm>
        </p:grpSpPr>
        <p:pic>
          <p:nvPicPr>
            <p:cNvPr id="10" name="Picture 9">
              <a:extLst>
                <a:ext uri="{FF2B5EF4-FFF2-40B4-BE49-F238E27FC236}">
                  <a16:creationId xmlns:a16="http://schemas.microsoft.com/office/drawing/2014/main" id="{8C5970B1-15A7-40DE-8B6C-66223FA632B9}"/>
                </a:ext>
              </a:extLst>
            </p:cNvPr>
            <p:cNvPicPr>
              <a:picLocks noChangeAspect="1"/>
            </p:cNvPicPr>
            <p:nvPr/>
          </p:nvPicPr>
          <p:blipFill>
            <a:blip r:embed="rId5"/>
            <a:stretch>
              <a:fillRect/>
            </a:stretch>
          </p:blipFill>
          <p:spPr>
            <a:xfrm>
              <a:off x="11315700" y="6490888"/>
              <a:ext cx="876300" cy="238125"/>
            </a:xfrm>
            <a:prstGeom prst="rect">
              <a:avLst/>
            </a:prstGeom>
          </p:spPr>
        </p:pic>
        <p:sp>
          <p:nvSpPr>
            <p:cNvPr id="11" name="Title 1">
              <a:extLst>
                <a:ext uri="{FF2B5EF4-FFF2-40B4-BE49-F238E27FC236}">
                  <a16:creationId xmlns:a16="http://schemas.microsoft.com/office/drawing/2014/main" id="{9592C800-8002-441F-97BB-3CFB3E8848E4}"/>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14</a:t>
              </a:r>
            </a:p>
          </p:txBody>
        </p:sp>
      </p:grpSp>
      <p:pic>
        <p:nvPicPr>
          <p:cNvPr id="12" name="Picture 11">
            <a:extLst>
              <a:ext uri="{FF2B5EF4-FFF2-40B4-BE49-F238E27FC236}">
                <a16:creationId xmlns:a16="http://schemas.microsoft.com/office/drawing/2014/main" id="{ACDCC823-3891-4C3F-BDAC-E632988D9C9A}"/>
              </a:ext>
            </a:extLst>
          </p:cNvPr>
          <p:cNvPicPr>
            <a:picLocks noChangeAspect="1"/>
          </p:cNvPicPr>
          <p:nvPr/>
        </p:nvPicPr>
        <p:blipFill>
          <a:blip r:embed="rId6"/>
          <a:stretch>
            <a:fillRect/>
          </a:stretch>
        </p:blipFill>
        <p:spPr>
          <a:xfrm>
            <a:off x="10353675" y="-2263"/>
            <a:ext cx="1838325" cy="3276600"/>
          </a:xfrm>
          <a:prstGeom prst="rect">
            <a:avLst/>
          </a:prstGeom>
        </p:spPr>
      </p:pic>
      <p:grpSp>
        <p:nvGrpSpPr>
          <p:cNvPr id="13" name="Group 12">
            <a:extLst>
              <a:ext uri="{FF2B5EF4-FFF2-40B4-BE49-F238E27FC236}">
                <a16:creationId xmlns:a16="http://schemas.microsoft.com/office/drawing/2014/main" id="{82CAAC23-7CAF-40C0-9163-C529885F8AEB}"/>
              </a:ext>
            </a:extLst>
          </p:cNvPr>
          <p:cNvGrpSpPr/>
          <p:nvPr/>
        </p:nvGrpSpPr>
        <p:grpSpPr>
          <a:xfrm>
            <a:off x="10081593" y="26571"/>
            <a:ext cx="2076450" cy="3624895"/>
            <a:chOff x="10081593" y="26571"/>
            <a:chExt cx="2076450" cy="3624895"/>
          </a:xfrm>
        </p:grpSpPr>
        <p:pic>
          <p:nvPicPr>
            <p:cNvPr id="14" name="Picture 13">
              <a:extLst>
                <a:ext uri="{FF2B5EF4-FFF2-40B4-BE49-F238E27FC236}">
                  <a16:creationId xmlns:a16="http://schemas.microsoft.com/office/drawing/2014/main" id="{5257069B-5E65-4E03-9444-C266FB74ED30}"/>
                </a:ext>
              </a:extLst>
            </p:cNvPr>
            <p:cNvPicPr>
              <a:picLocks noChangeAspect="1"/>
            </p:cNvPicPr>
            <p:nvPr/>
          </p:nvPicPr>
          <p:blipFill rotWithShape="1">
            <a:blip r:embed="rId3"/>
            <a:srcRect t="27234"/>
            <a:stretch/>
          </p:blipFill>
          <p:spPr>
            <a:xfrm>
              <a:off x="10081593" y="26571"/>
              <a:ext cx="2076450" cy="3624895"/>
            </a:xfrm>
            <a:prstGeom prst="rect">
              <a:avLst/>
            </a:prstGeom>
          </p:spPr>
        </p:pic>
        <p:pic>
          <p:nvPicPr>
            <p:cNvPr id="15" name="Picture 14">
              <a:extLst>
                <a:ext uri="{FF2B5EF4-FFF2-40B4-BE49-F238E27FC236}">
                  <a16:creationId xmlns:a16="http://schemas.microsoft.com/office/drawing/2014/main" id="{8682469F-54BA-42A1-B356-FA292A1C0B8F}"/>
                </a:ext>
              </a:extLst>
            </p:cNvPr>
            <p:cNvPicPr>
              <a:picLocks noChangeAspect="1"/>
            </p:cNvPicPr>
            <p:nvPr/>
          </p:nvPicPr>
          <p:blipFill>
            <a:blip r:embed="rId7"/>
            <a:stretch>
              <a:fillRect/>
            </a:stretch>
          </p:blipFill>
          <p:spPr>
            <a:xfrm>
              <a:off x="10757602" y="334210"/>
              <a:ext cx="1126624" cy="545270"/>
            </a:xfrm>
            <a:prstGeom prst="rect">
              <a:avLst/>
            </a:prstGeom>
          </p:spPr>
        </p:pic>
      </p:grpSp>
      <p:pic>
        <p:nvPicPr>
          <p:cNvPr id="16" name="Picture 15">
            <a:extLst>
              <a:ext uri="{FF2B5EF4-FFF2-40B4-BE49-F238E27FC236}">
                <a16:creationId xmlns:a16="http://schemas.microsoft.com/office/drawing/2014/main" id="{C6B76425-BC4E-4867-8D92-F40A8206F1D5}"/>
              </a:ext>
            </a:extLst>
          </p:cNvPr>
          <p:cNvPicPr>
            <a:picLocks noChangeAspect="1"/>
          </p:cNvPicPr>
          <p:nvPr/>
        </p:nvPicPr>
        <p:blipFill>
          <a:blip r:embed="rId8"/>
          <a:stretch>
            <a:fillRect/>
          </a:stretch>
        </p:blipFill>
        <p:spPr>
          <a:xfrm>
            <a:off x="10684263" y="1032075"/>
            <a:ext cx="1262873" cy="1576217"/>
          </a:xfrm>
          <a:prstGeom prst="rect">
            <a:avLst/>
          </a:prstGeom>
        </p:spPr>
      </p:pic>
      <p:pic>
        <p:nvPicPr>
          <p:cNvPr id="8" name="Picture 7">
            <a:extLst>
              <a:ext uri="{FF2B5EF4-FFF2-40B4-BE49-F238E27FC236}">
                <a16:creationId xmlns:a16="http://schemas.microsoft.com/office/drawing/2014/main" id="{007370FF-FB75-2916-DF64-3BBDAD79B93F}"/>
              </a:ext>
            </a:extLst>
          </p:cNvPr>
          <p:cNvPicPr>
            <a:picLocks noChangeAspect="1"/>
          </p:cNvPicPr>
          <p:nvPr/>
        </p:nvPicPr>
        <p:blipFill>
          <a:blip r:embed="rId9"/>
          <a:stretch>
            <a:fillRect/>
          </a:stretch>
        </p:blipFill>
        <p:spPr>
          <a:xfrm>
            <a:off x="719743" y="908868"/>
            <a:ext cx="8566147" cy="5822055"/>
          </a:xfrm>
          <a:prstGeom prst="rect">
            <a:avLst/>
          </a:prstGeom>
        </p:spPr>
      </p:pic>
    </p:spTree>
    <p:extLst>
      <p:ext uri="{BB962C8B-B14F-4D97-AF65-F5344CB8AC3E}">
        <p14:creationId xmlns:p14="http://schemas.microsoft.com/office/powerpoint/2010/main" val="3097270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52B84D-29AD-7497-36B3-503CA035FB6E}"/>
              </a:ext>
            </a:extLst>
          </p:cNvPr>
          <p:cNvSpPr txBox="1">
            <a:spLocks/>
          </p:cNvSpPr>
          <p:nvPr/>
        </p:nvSpPr>
        <p:spPr>
          <a:xfrm>
            <a:off x="11277600" y="6414655"/>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13</a:t>
            </a:r>
          </a:p>
        </p:txBody>
      </p:sp>
      <p:sp>
        <p:nvSpPr>
          <p:cNvPr id="5" name="Title 1">
            <a:extLst>
              <a:ext uri="{FF2B5EF4-FFF2-40B4-BE49-F238E27FC236}">
                <a16:creationId xmlns:a16="http://schemas.microsoft.com/office/drawing/2014/main" id="{0E9AB4C7-CC73-ED58-DB15-1C0CC0D9D49E}"/>
              </a:ext>
            </a:extLst>
          </p:cNvPr>
          <p:cNvSpPr txBox="1">
            <a:spLocks/>
          </p:cNvSpPr>
          <p:nvPr/>
        </p:nvSpPr>
        <p:spPr>
          <a:xfrm>
            <a:off x="719744" y="388436"/>
            <a:ext cx="9630103" cy="545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Futura Std Book" panose="020B0502020204020303" pitchFamily="34" charset="0"/>
              </a:rPr>
              <a:t>Selecting a Preferred Route</a:t>
            </a:r>
          </a:p>
        </p:txBody>
      </p:sp>
      <p:sp>
        <p:nvSpPr>
          <p:cNvPr id="6" name="Content Placeholder 2">
            <a:extLst>
              <a:ext uri="{FF2B5EF4-FFF2-40B4-BE49-F238E27FC236}">
                <a16:creationId xmlns:a16="http://schemas.microsoft.com/office/drawing/2014/main" id="{07C04863-E596-E63F-BBA3-0ABC598F4C36}"/>
              </a:ext>
            </a:extLst>
          </p:cNvPr>
          <p:cNvSpPr txBox="1">
            <a:spLocks/>
          </p:cNvSpPr>
          <p:nvPr/>
        </p:nvSpPr>
        <p:spPr>
          <a:xfrm>
            <a:off x="719745" y="958508"/>
            <a:ext cx="8566146" cy="8339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000" dirty="0">
                <a:latin typeface="FuturaBook" panose="00000400000000000000" pitchFamily="2" charset="0"/>
              </a:rPr>
              <a:t>An evaluation process will be used to compare the </a:t>
            </a:r>
            <a:br>
              <a:rPr lang="en-CA" sz="2000" dirty="0">
                <a:latin typeface="FuturaBook" panose="00000400000000000000" pitchFamily="2" charset="0"/>
              </a:rPr>
            </a:br>
            <a:r>
              <a:rPr lang="en-CA" sz="2000" dirty="0">
                <a:latin typeface="FuturaBook" panose="00000400000000000000" pitchFamily="2" charset="0"/>
              </a:rPr>
              <a:t>alternative routes, including these four categories:</a:t>
            </a:r>
          </a:p>
        </p:txBody>
      </p:sp>
      <p:sp>
        <p:nvSpPr>
          <p:cNvPr id="7" name="Content Placeholder 2">
            <a:extLst>
              <a:ext uri="{FF2B5EF4-FFF2-40B4-BE49-F238E27FC236}">
                <a16:creationId xmlns:a16="http://schemas.microsoft.com/office/drawing/2014/main" id="{9CC0EA59-ECFA-21B5-E859-A55BE956E777}"/>
              </a:ext>
            </a:extLst>
          </p:cNvPr>
          <p:cNvSpPr txBox="1">
            <a:spLocks/>
          </p:cNvSpPr>
          <p:nvPr/>
        </p:nvSpPr>
        <p:spPr>
          <a:xfrm>
            <a:off x="719743" y="4430112"/>
            <a:ext cx="8235071" cy="21589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dirty="0">
                <a:latin typeface="FuturaBook" panose="00000400000000000000" pitchFamily="2" charset="0"/>
              </a:rPr>
              <a:t>An evaluation framework will be created based on collected feedback and information. The framework will include:</a:t>
            </a:r>
          </a:p>
          <a:p>
            <a:pPr lvl="1">
              <a:lnSpc>
                <a:spcPct val="150000"/>
              </a:lnSpc>
            </a:pPr>
            <a:r>
              <a:rPr lang="en-CA" sz="2000" dirty="0">
                <a:latin typeface="FuturaBook" panose="00000400000000000000" pitchFamily="2" charset="0"/>
              </a:rPr>
              <a:t>Identifying evaluation criteria for each category</a:t>
            </a:r>
          </a:p>
          <a:p>
            <a:pPr lvl="1"/>
            <a:r>
              <a:rPr lang="en-CA" sz="2000" dirty="0">
                <a:latin typeface="FuturaBook" panose="00000400000000000000" pitchFamily="2" charset="0"/>
              </a:rPr>
              <a:t>Assigning a relative weight </a:t>
            </a:r>
            <a:br>
              <a:rPr lang="en-CA" sz="2000" dirty="0">
                <a:latin typeface="FuturaBook" panose="00000400000000000000" pitchFamily="2" charset="0"/>
              </a:rPr>
            </a:br>
            <a:r>
              <a:rPr lang="en-CA" sz="2000" dirty="0">
                <a:latin typeface="FuturaBook" panose="00000400000000000000" pitchFamily="2" charset="0"/>
              </a:rPr>
              <a:t>(level of importance) to each criterion.</a:t>
            </a:r>
          </a:p>
          <a:p>
            <a:pPr marL="0" indent="0">
              <a:buNone/>
            </a:pPr>
            <a:br>
              <a:rPr lang="en-CA" sz="2000" dirty="0"/>
            </a:br>
            <a:endParaRPr lang="en-CA" sz="2000" dirty="0"/>
          </a:p>
        </p:txBody>
      </p:sp>
      <p:sp>
        <p:nvSpPr>
          <p:cNvPr id="8" name="Title 1">
            <a:extLst>
              <a:ext uri="{FF2B5EF4-FFF2-40B4-BE49-F238E27FC236}">
                <a16:creationId xmlns:a16="http://schemas.microsoft.com/office/drawing/2014/main" id="{8FD8D389-CEE4-307D-AAAC-E4238B6F01A7}"/>
              </a:ext>
            </a:extLst>
          </p:cNvPr>
          <p:cNvSpPr txBox="1">
            <a:spLocks/>
          </p:cNvSpPr>
          <p:nvPr/>
        </p:nvSpPr>
        <p:spPr>
          <a:xfrm>
            <a:off x="719744" y="1745198"/>
            <a:ext cx="4593236" cy="545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F2B129"/>
                </a:solidFill>
                <a:latin typeface="Futura Std Book" panose="020B0502020204020303" pitchFamily="34" charset="0"/>
              </a:rPr>
              <a:t>EVALUATION CATEGORIES</a:t>
            </a:r>
          </a:p>
        </p:txBody>
      </p:sp>
      <p:sp>
        <p:nvSpPr>
          <p:cNvPr id="10" name="Content Placeholder 2">
            <a:extLst>
              <a:ext uri="{FF2B5EF4-FFF2-40B4-BE49-F238E27FC236}">
                <a16:creationId xmlns:a16="http://schemas.microsoft.com/office/drawing/2014/main" id="{5FA1B321-B2C2-4234-1B81-D37E6CBC78AB}"/>
              </a:ext>
            </a:extLst>
          </p:cNvPr>
          <p:cNvSpPr txBox="1">
            <a:spLocks/>
          </p:cNvSpPr>
          <p:nvPr/>
        </p:nvSpPr>
        <p:spPr>
          <a:xfrm>
            <a:off x="6685671" y="4713896"/>
            <a:ext cx="2757869" cy="1789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solidFill>
                  <a:schemeClr val="bg1"/>
                </a:solidFill>
              </a:rPr>
              <a:t>Take a look at the Proposed Evaluation Criteria handout for more information!</a:t>
            </a:r>
          </a:p>
        </p:txBody>
      </p:sp>
      <p:pic>
        <p:nvPicPr>
          <p:cNvPr id="14" name="Picture 13">
            <a:extLst>
              <a:ext uri="{FF2B5EF4-FFF2-40B4-BE49-F238E27FC236}">
                <a16:creationId xmlns:a16="http://schemas.microsoft.com/office/drawing/2014/main" id="{5EAC212E-1654-DAF9-C34D-62DA85B6B268}"/>
              </a:ext>
            </a:extLst>
          </p:cNvPr>
          <p:cNvPicPr>
            <a:picLocks noChangeAspect="1"/>
          </p:cNvPicPr>
          <p:nvPr/>
        </p:nvPicPr>
        <p:blipFill>
          <a:blip r:embed="rId3"/>
          <a:stretch>
            <a:fillRect/>
          </a:stretch>
        </p:blipFill>
        <p:spPr>
          <a:xfrm>
            <a:off x="767042" y="2236956"/>
            <a:ext cx="8187773" cy="1962638"/>
          </a:xfrm>
          <a:prstGeom prst="rect">
            <a:avLst/>
          </a:prstGeom>
        </p:spPr>
      </p:pic>
      <p:pic>
        <p:nvPicPr>
          <p:cNvPr id="9" name="Picture 8">
            <a:extLst>
              <a:ext uri="{FF2B5EF4-FFF2-40B4-BE49-F238E27FC236}">
                <a16:creationId xmlns:a16="http://schemas.microsoft.com/office/drawing/2014/main" id="{334EE4D9-288B-4485-804D-8A70C8F7DDDB}"/>
              </a:ext>
            </a:extLst>
          </p:cNvPr>
          <p:cNvPicPr>
            <a:picLocks noChangeAspect="1"/>
          </p:cNvPicPr>
          <p:nvPr/>
        </p:nvPicPr>
        <p:blipFill rotWithShape="1">
          <a:blip r:embed="rId4"/>
          <a:srcRect t="4571"/>
          <a:stretch/>
        </p:blipFill>
        <p:spPr>
          <a:xfrm>
            <a:off x="10136804" y="0"/>
            <a:ext cx="2076450" cy="4753824"/>
          </a:xfrm>
          <a:prstGeom prst="rect">
            <a:avLst/>
          </a:prstGeom>
        </p:spPr>
      </p:pic>
      <p:pic>
        <p:nvPicPr>
          <p:cNvPr id="3" name="Picture 2">
            <a:extLst>
              <a:ext uri="{FF2B5EF4-FFF2-40B4-BE49-F238E27FC236}">
                <a16:creationId xmlns:a16="http://schemas.microsoft.com/office/drawing/2014/main" id="{564F1F9C-D1D9-452C-8714-59C13B9C7A7D}"/>
              </a:ext>
            </a:extLst>
          </p:cNvPr>
          <p:cNvPicPr>
            <a:picLocks noChangeAspect="1"/>
          </p:cNvPicPr>
          <p:nvPr/>
        </p:nvPicPr>
        <p:blipFill>
          <a:blip r:embed="rId5"/>
          <a:stretch>
            <a:fillRect/>
          </a:stretch>
        </p:blipFill>
        <p:spPr>
          <a:xfrm>
            <a:off x="8669954" y="5438775"/>
            <a:ext cx="3543300" cy="1419225"/>
          </a:xfrm>
          <a:prstGeom prst="rect">
            <a:avLst/>
          </a:prstGeom>
        </p:spPr>
      </p:pic>
      <p:grpSp>
        <p:nvGrpSpPr>
          <p:cNvPr id="12" name="Group 11">
            <a:extLst>
              <a:ext uri="{FF2B5EF4-FFF2-40B4-BE49-F238E27FC236}">
                <a16:creationId xmlns:a16="http://schemas.microsoft.com/office/drawing/2014/main" id="{D12AEC0B-2E8C-4266-83D9-BAEE020B7389}"/>
              </a:ext>
            </a:extLst>
          </p:cNvPr>
          <p:cNvGrpSpPr/>
          <p:nvPr/>
        </p:nvGrpSpPr>
        <p:grpSpPr>
          <a:xfrm>
            <a:off x="11296650" y="6490888"/>
            <a:ext cx="914400" cy="238125"/>
            <a:chOff x="11296650" y="6490888"/>
            <a:chExt cx="914400" cy="238125"/>
          </a:xfrm>
        </p:grpSpPr>
        <p:pic>
          <p:nvPicPr>
            <p:cNvPr id="13" name="Picture 12">
              <a:extLst>
                <a:ext uri="{FF2B5EF4-FFF2-40B4-BE49-F238E27FC236}">
                  <a16:creationId xmlns:a16="http://schemas.microsoft.com/office/drawing/2014/main" id="{E324D1BD-798C-462C-8482-63E376D84ED9}"/>
                </a:ext>
              </a:extLst>
            </p:cNvPr>
            <p:cNvPicPr>
              <a:picLocks noChangeAspect="1"/>
            </p:cNvPicPr>
            <p:nvPr/>
          </p:nvPicPr>
          <p:blipFill>
            <a:blip r:embed="rId6"/>
            <a:stretch>
              <a:fillRect/>
            </a:stretch>
          </p:blipFill>
          <p:spPr>
            <a:xfrm>
              <a:off x="11315700" y="6490888"/>
              <a:ext cx="876300" cy="238125"/>
            </a:xfrm>
            <a:prstGeom prst="rect">
              <a:avLst/>
            </a:prstGeom>
          </p:spPr>
        </p:pic>
        <p:sp>
          <p:nvSpPr>
            <p:cNvPr id="15" name="Title 1">
              <a:extLst>
                <a:ext uri="{FF2B5EF4-FFF2-40B4-BE49-F238E27FC236}">
                  <a16:creationId xmlns:a16="http://schemas.microsoft.com/office/drawing/2014/main" id="{A9FEBFB2-57D3-442D-BD6F-D18B444985CE}"/>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15</a:t>
              </a:r>
            </a:p>
          </p:txBody>
        </p:sp>
      </p:grpSp>
      <p:pic>
        <p:nvPicPr>
          <p:cNvPr id="16" name="Picture 15">
            <a:extLst>
              <a:ext uri="{FF2B5EF4-FFF2-40B4-BE49-F238E27FC236}">
                <a16:creationId xmlns:a16="http://schemas.microsoft.com/office/drawing/2014/main" id="{B83B9C2D-E8AD-4AEE-A24E-C43D88FE9EDB}"/>
              </a:ext>
            </a:extLst>
          </p:cNvPr>
          <p:cNvPicPr>
            <a:picLocks noChangeAspect="1"/>
          </p:cNvPicPr>
          <p:nvPr/>
        </p:nvPicPr>
        <p:blipFill>
          <a:blip r:embed="rId7"/>
          <a:stretch>
            <a:fillRect/>
          </a:stretch>
        </p:blipFill>
        <p:spPr>
          <a:xfrm>
            <a:off x="10353675" y="-2263"/>
            <a:ext cx="1838325" cy="3276600"/>
          </a:xfrm>
          <a:prstGeom prst="rect">
            <a:avLst/>
          </a:prstGeom>
        </p:spPr>
      </p:pic>
      <p:grpSp>
        <p:nvGrpSpPr>
          <p:cNvPr id="17" name="Group 16">
            <a:extLst>
              <a:ext uri="{FF2B5EF4-FFF2-40B4-BE49-F238E27FC236}">
                <a16:creationId xmlns:a16="http://schemas.microsoft.com/office/drawing/2014/main" id="{E31B7A0F-BC1B-4F55-B5DC-88D01E7BEDA8}"/>
              </a:ext>
            </a:extLst>
          </p:cNvPr>
          <p:cNvGrpSpPr/>
          <p:nvPr/>
        </p:nvGrpSpPr>
        <p:grpSpPr>
          <a:xfrm>
            <a:off x="10081593" y="26571"/>
            <a:ext cx="2076450" cy="3624895"/>
            <a:chOff x="10081593" y="26571"/>
            <a:chExt cx="2076450" cy="3624895"/>
          </a:xfrm>
        </p:grpSpPr>
        <p:pic>
          <p:nvPicPr>
            <p:cNvPr id="18" name="Picture 17">
              <a:extLst>
                <a:ext uri="{FF2B5EF4-FFF2-40B4-BE49-F238E27FC236}">
                  <a16:creationId xmlns:a16="http://schemas.microsoft.com/office/drawing/2014/main" id="{06BA7ED1-2B2C-4E9C-8359-E2CEF348EE79}"/>
                </a:ext>
              </a:extLst>
            </p:cNvPr>
            <p:cNvPicPr>
              <a:picLocks noChangeAspect="1"/>
            </p:cNvPicPr>
            <p:nvPr/>
          </p:nvPicPr>
          <p:blipFill rotWithShape="1">
            <a:blip r:embed="rId4"/>
            <a:srcRect t="27234"/>
            <a:stretch/>
          </p:blipFill>
          <p:spPr>
            <a:xfrm>
              <a:off x="10081593" y="26571"/>
              <a:ext cx="2076450" cy="3624895"/>
            </a:xfrm>
            <a:prstGeom prst="rect">
              <a:avLst/>
            </a:prstGeom>
          </p:spPr>
        </p:pic>
        <p:pic>
          <p:nvPicPr>
            <p:cNvPr id="19" name="Picture 18">
              <a:extLst>
                <a:ext uri="{FF2B5EF4-FFF2-40B4-BE49-F238E27FC236}">
                  <a16:creationId xmlns:a16="http://schemas.microsoft.com/office/drawing/2014/main" id="{731E8DE8-4784-483C-AE3D-4DC9D55A6881}"/>
                </a:ext>
              </a:extLst>
            </p:cNvPr>
            <p:cNvPicPr>
              <a:picLocks noChangeAspect="1"/>
            </p:cNvPicPr>
            <p:nvPr/>
          </p:nvPicPr>
          <p:blipFill>
            <a:blip r:embed="rId8"/>
            <a:stretch>
              <a:fillRect/>
            </a:stretch>
          </p:blipFill>
          <p:spPr>
            <a:xfrm>
              <a:off x="10757602" y="334210"/>
              <a:ext cx="1126624" cy="545270"/>
            </a:xfrm>
            <a:prstGeom prst="rect">
              <a:avLst/>
            </a:prstGeom>
          </p:spPr>
        </p:pic>
      </p:grpSp>
      <p:pic>
        <p:nvPicPr>
          <p:cNvPr id="20" name="Picture 19">
            <a:extLst>
              <a:ext uri="{FF2B5EF4-FFF2-40B4-BE49-F238E27FC236}">
                <a16:creationId xmlns:a16="http://schemas.microsoft.com/office/drawing/2014/main" id="{809589AE-1F83-4A74-9544-90E3323862A3}"/>
              </a:ext>
            </a:extLst>
          </p:cNvPr>
          <p:cNvPicPr>
            <a:picLocks noChangeAspect="1"/>
          </p:cNvPicPr>
          <p:nvPr/>
        </p:nvPicPr>
        <p:blipFill>
          <a:blip r:embed="rId9"/>
          <a:stretch>
            <a:fillRect/>
          </a:stretch>
        </p:blipFill>
        <p:spPr>
          <a:xfrm>
            <a:off x="10684263" y="1032075"/>
            <a:ext cx="1262873" cy="1576217"/>
          </a:xfrm>
          <a:prstGeom prst="rect">
            <a:avLst/>
          </a:prstGeom>
        </p:spPr>
      </p:pic>
    </p:spTree>
    <p:extLst>
      <p:ext uri="{BB962C8B-B14F-4D97-AF65-F5344CB8AC3E}">
        <p14:creationId xmlns:p14="http://schemas.microsoft.com/office/powerpoint/2010/main" val="2263417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5249-7A56-224C-DBDB-06F0111BE0A7}"/>
              </a:ext>
            </a:extLst>
          </p:cNvPr>
          <p:cNvSpPr>
            <a:spLocks noGrp="1"/>
          </p:cNvSpPr>
          <p:nvPr>
            <p:ph type="title"/>
          </p:nvPr>
        </p:nvSpPr>
        <p:spPr>
          <a:xfrm>
            <a:off x="762000" y="365124"/>
            <a:ext cx="10515600" cy="738461"/>
          </a:xfrm>
        </p:spPr>
        <p:txBody>
          <a:bodyPr>
            <a:normAutofit/>
          </a:bodyPr>
          <a:lstStyle/>
          <a:p>
            <a:r>
              <a:rPr lang="en-US" sz="3600" b="1" dirty="0">
                <a:latin typeface="Futura Std Book" panose="020B0502020204020303" pitchFamily="34" charset="0"/>
              </a:rPr>
              <a:t>We Want To Hear From You!</a:t>
            </a:r>
            <a:endParaRPr lang="en-US" sz="3600" dirty="0"/>
          </a:p>
        </p:txBody>
      </p:sp>
      <p:sp>
        <p:nvSpPr>
          <p:cNvPr id="4" name="Title 1">
            <a:extLst>
              <a:ext uri="{FF2B5EF4-FFF2-40B4-BE49-F238E27FC236}">
                <a16:creationId xmlns:a16="http://schemas.microsoft.com/office/drawing/2014/main" id="{3AB10644-4579-AA8F-1E3D-788A529856B6}"/>
              </a:ext>
            </a:extLst>
          </p:cNvPr>
          <p:cNvSpPr txBox="1">
            <a:spLocks/>
          </p:cNvSpPr>
          <p:nvPr/>
        </p:nvSpPr>
        <p:spPr>
          <a:xfrm>
            <a:off x="11277600" y="6414655"/>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14</a:t>
            </a:r>
          </a:p>
        </p:txBody>
      </p:sp>
      <p:pic>
        <p:nvPicPr>
          <p:cNvPr id="5" name="Picture 4">
            <a:extLst>
              <a:ext uri="{FF2B5EF4-FFF2-40B4-BE49-F238E27FC236}">
                <a16:creationId xmlns:a16="http://schemas.microsoft.com/office/drawing/2014/main" id="{14088EB9-BD14-4A67-BCBF-7CD8919CD7AE}"/>
              </a:ext>
            </a:extLst>
          </p:cNvPr>
          <p:cNvPicPr>
            <a:picLocks noChangeAspect="1"/>
          </p:cNvPicPr>
          <p:nvPr/>
        </p:nvPicPr>
        <p:blipFill rotWithShape="1">
          <a:blip r:embed="rId3"/>
          <a:srcRect t="4571"/>
          <a:stretch/>
        </p:blipFill>
        <p:spPr>
          <a:xfrm>
            <a:off x="10136804" y="0"/>
            <a:ext cx="2076450" cy="4753824"/>
          </a:xfrm>
          <a:prstGeom prst="rect">
            <a:avLst/>
          </a:prstGeom>
        </p:spPr>
      </p:pic>
      <p:pic>
        <p:nvPicPr>
          <p:cNvPr id="7" name="Picture 6">
            <a:extLst>
              <a:ext uri="{FF2B5EF4-FFF2-40B4-BE49-F238E27FC236}">
                <a16:creationId xmlns:a16="http://schemas.microsoft.com/office/drawing/2014/main" id="{23E35411-9F48-410F-A234-F7D0688227B6}"/>
              </a:ext>
            </a:extLst>
          </p:cNvPr>
          <p:cNvPicPr>
            <a:picLocks noChangeAspect="1"/>
          </p:cNvPicPr>
          <p:nvPr/>
        </p:nvPicPr>
        <p:blipFill>
          <a:blip r:embed="rId4"/>
          <a:stretch>
            <a:fillRect/>
          </a:stretch>
        </p:blipFill>
        <p:spPr>
          <a:xfrm>
            <a:off x="8648700" y="5438775"/>
            <a:ext cx="3543300" cy="1419225"/>
          </a:xfrm>
          <a:prstGeom prst="rect">
            <a:avLst/>
          </a:prstGeom>
        </p:spPr>
      </p:pic>
      <p:grpSp>
        <p:nvGrpSpPr>
          <p:cNvPr id="8" name="Group 7">
            <a:extLst>
              <a:ext uri="{FF2B5EF4-FFF2-40B4-BE49-F238E27FC236}">
                <a16:creationId xmlns:a16="http://schemas.microsoft.com/office/drawing/2014/main" id="{BDCB66B4-B287-4276-8DD0-98ED41785068}"/>
              </a:ext>
            </a:extLst>
          </p:cNvPr>
          <p:cNvGrpSpPr/>
          <p:nvPr/>
        </p:nvGrpSpPr>
        <p:grpSpPr>
          <a:xfrm>
            <a:off x="11296650" y="6490888"/>
            <a:ext cx="914400" cy="238125"/>
            <a:chOff x="11296650" y="6490888"/>
            <a:chExt cx="914400" cy="238125"/>
          </a:xfrm>
        </p:grpSpPr>
        <p:pic>
          <p:nvPicPr>
            <p:cNvPr id="9" name="Picture 8">
              <a:extLst>
                <a:ext uri="{FF2B5EF4-FFF2-40B4-BE49-F238E27FC236}">
                  <a16:creationId xmlns:a16="http://schemas.microsoft.com/office/drawing/2014/main" id="{141DE658-7217-4F4F-85BE-7B27BC843CF5}"/>
                </a:ext>
              </a:extLst>
            </p:cNvPr>
            <p:cNvPicPr>
              <a:picLocks noChangeAspect="1"/>
            </p:cNvPicPr>
            <p:nvPr/>
          </p:nvPicPr>
          <p:blipFill>
            <a:blip r:embed="rId5"/>
            <a:stretch>
              <a:fillRect/>
            </a:stretch>
          </p:blipFill>
          <p:spPr>
            <a:xfrm>
              <a:off x="11315700" y="6490888"/>
              <a:ext cx="876300" cy="238125"/>
            </a:xfrm>
            <a:prstGeom prst="rect">
              <a:avLst/>
            </a:prstGeom>
          </p:spPr>
        </p:pic>
        <p:sp>
          <p:nvSpPr>
            <p:cNvPr id="10" name="Title 1">
              <a:extLst>
                <a:ext uri="{FF2B5EF4-FFF2-40B4-BE49-F238E27FC236}">
                  <a16:creationId xmlns:a16="http://schemas.microsoft.com/office/drawing/2014/main" id="{1E4CD1B9-7EB0-455F-9AB4-4AC903B88F4F}"/>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16</a:t>
              </a:r>
            </a:p>
          </p:txBody>
        </p:sp>
      </p:grpSp>
      <p:pic>
        <p:nvPicPr>
          <p:cNvPr id="11" name="Picture 10">
            <a:extLst>
              <a:ext uri="{FF2B5EF4-FFF2-40B4-BE49-F238E27FC236}">
                <a16:creationId xmlns:a16="http://schemas.microsoft.com/office/drawing/2014/main" id="{6195595A-B7DE-4ED4-AC89-C4CAEE7E23AC}"/>
              </a:ext>
            </a:extLst>
          </p:cNvPr>
          <p:cNvPicPr>
            <a:picLocks noChangeAspect="1"/>
          </p:cNvPicPr>
          <p:nvPr/>
        </p:nvPicPr>
        <p:blipFill>
          <a:blip r:embed="rId6"/>
          <a:stretch>
            <a:fillRect/>
          </a:stretch>
        </p:blipFill>
        <p:spPr>
          <a:xfrm>
            <a:off x="10353675" y="-2263"/>
            <a:ext cx="1838325" cy="3276600"/>
          </a:xfrm>
          <a:prstGeom prst="rect">
            <a:avLst/>
          </a:prstGeom>
        </p:spPr>
      </p:pic>
      <p:grpSp>
        <p:nvGrpSpPr>
          <p:cNvPr id="12" name="Group 11">
            <a:extLst>
              <a:ext uri="{FF2B5EF4-FFF2-40B4-BE49-F238E27FC236}">
                <a16:creationId xmlns:a16="http://schemas.microsoft.com/office/drawing/2014/main" id="{FE1D79EF-AFDC-4FA4-A724-1A83CCF13489}"/>
              </a:ext>
            </a:extLst>
          </p:cNvPr>
          <p:cNvGrpSpPr/>
          <p:nvPr/>
        </p:nvGrpSpPr>
        <p:grpSpPr>
          <a:xfrm>
            <a:off x="10081593" y="26571"/>
            <a:ext cx="2076450" cy="3624895"/>
            <a:chOff x="10081593" y="26571"/>
            <a:chExt cx="2076450" cy="3624895"/>
          </a:xfrm>
        </p:grpSpPr>
        <p:pic>
          <p:nvPicPr>
            <p:cNvPr id="13" name="Picture 12">
              <a:extLst>
                <a:ext uri="{FF2B5EF4-FFF2-40B4-BE49-F238E27FC236}">
                  <a16:creationId xmlns:a16="http://schemas.microsoft.com/office/drawing/2014/main" id="{C0A97531-004C-4179-98F0-2E01E9271714}"/>
                </a:ext>
              </a:extLst>
            </p:cNvPr>
            <p:cNvPicPr>
              <a:picLocks noChangeAspect="1"/>
            </p:cNvPicPr>
            <p:nvPr/>
          </p:nvPicPr>
          <p:blipFill rotWithShape="1">
            <a:blip r:embed="rId3"/>
            <a:srcRect t="27234"/>
            <a:stretch/>
          </p:blipFill>
          <p:spPr>
            <a:xfrm>
              <a:off x="10081593" y="26571"/>
              <a:ext cx="2076450" cy="3624895"/>
            </a:xfrm>
            <a:prstGeom prst="rect">
              <a:avLst/>
            </a:prstGeom>
          </p:spPr>
        </p:pic>
        <p:pic>
          <p:nvPicPr>
            <p:cNvPr id="14" name="Picture 13">
              <a:extLst>
                <a:ext uri="{FF2B5EF4-FFF2-40B4-BE49-F238E27FC236}">
                  <a16:creationId xmlns:a16="http://schemas.microsoft.com/office/drawing/2014/main" id="{BC97E849-EEE4-417D-873F-57CDF57EE441}"/>
                </a:ext>
              </a:extLst>
            </p:cNvPr>
            <p:cNvPicPr>
              <a:picLocks noChangeAspect="1"/>
            </p:cNvPicPr>
            <p:nvPr/>
          </p:nvPicPr>
          <p:blipFill>
            <a:blip r:embed="rId7"/>
            <a:stretch>
              <a:fillRect/>
            </a:stretch>
          </p:blipFill>
          <p:spPr>
            <a:xfrm>
              <a:off x="10757602" y="334210"/>
              <a:ext cx="1126624" cy="545270"/>
            </a:xfrm>
            <a:prstGeom prst="rect">
              <a:avLst/>
            </a:prstGeom>
          </p:spPr>
        </p:pic>
      </p:grpSp>
      <p:pic>
        <p:nvPicPr>
          <p:cNvPr id="15" name="Picture 14">
            <a:extLst>
              <a:ext uri="{FF2B5EF4-FFF2-40B4-BE49-F238E27FC236}">
                <a16:creationId xmlns:a16="http://schemas.microsoft.com/office/drawing/2014/main" id="{D4DA5EFD-56CD-44BE-ACA5-1B7DB57B32AF}"/>
              </a:ext>
            </a:extLst>
          </p:cNvPr>
          <p:cNvPicPr>
            <a:picLocks noChangeAspect="1"/>
          </p:cNvPicPr>
          <p:nvPr/>
        </p:nvPicPr>
        <p:blipFill>
          <a:blip r:embed="rId8"/>
          <a:stretch>
            <a:fillRect/>
          </a:stretch>
        </p:blipFill>
        <p:spPr>
          <a:xfrm>
            <a:off x="10684263" y="1032075"/>
            <a:ext cx="1262873" cy="1576217"/>
          </a:xfrm>
          <a:prstGeom prst="rect">
            <a:avLst/>
          </a:prstGeom>
        </p:spPr>
      </p:pic>
      <p:sp>
        <p:nvSpPr>
          <p:cNvPr id="3" name="Content Placeholder 2">
            <a:extLst>
              <a:ext uri="{FF2B5EF4-FFF2-40B4-BE49-F238E27FC236}">
                <a16:creationId xmlns:a16="http://schemas.microsoft.com/office/drawing/2014/main" id="{D7168B9A-F99B-FA21-3DCB-775ABF7186C6}"/>
              </a:ext>
            </a:extLst>
          </p:cNvPr>
          <p:cNvSpPr>
            <a:spLocks noGrp="1"/>
          </p:cNvSpPr>
          <p:nvPr>
            <p:ph idx="1"/>
          </p:nvPr>
        </p:nvSpPr>
        <p:spPr>
          <a:xfrm>
            <a:off x="838200" y="1289538"/>
            <a:ext cx="8938846" cy="5451231"/>
          </a:xfrm>
        </p:spPr>
        <p:txBody>
          <a:bodyPr>
            <a:normAutofit lnSpcReduction="10000"/>
          </a:bodyPr>
          <a:lstStyle/>
          <a:p>
            <a:pPr marL="0" indent="0">
              <a:lnSpc>
                <a:spcPct val="120000"/>
              </a:lnSpc>
              <a:buNone/>
            </a:pPr>
            <a:r>
              <a:rPr lang="en-CA" sz="2200" b="1" dirty="0">
                <a:latin typeface="Futura Std Book" panose="020B0502020204020303" pitchFamily="34" charset="0"/>
              </a:rPr>
              <a:t>Here are some milestones when we will share and seek feedback:</a:t>
            </a:r>
            <a:endParaRPr lang="en-CA" sz="2300" b="1" dirty="0">
              <a:latin typeface="Futura Std Book" panose="020B0502020204020303" pitchFamily="34" charset="0"/>
            </a:endParaRPr>
          </a:p>
          <a:p>
            <a:pPr>
              <a:lnSpc>
                <a:spcPct val="100000"/>
              </a:lnSpc>
            </a:pPr>
            <a:r>
              <a:rPr lang="en-CA" sz="2400" dirty="0">
                <a:latin typeface="FuturaBook" panose="00000400000000000000" pitchFamily="2" charset="0"/>
              </a:rPr>
              <a:t>Open houses to provide an overview of the Project and environmental assessment process and collect feedback on the alternative routes</a:t>
            </a:r>
          </a:p>
          <a:p>
            <a:pPr marL="0" indent="0">
              <a:lnSpc>
                <a:spcPct val="100000"/>
              </a:lnSpc>
              <a:buNone/>
            </a:pPr>
            <a:endParaRPr lang="en-CA" sz="300" dirty="0">
              <a:latin typeface="FuturaBook" panose="00000400000000000000" pitchFamily="2" charset="0"/>
            </a:endParaRPr>
          </a:p>
          <a:p>
            <a:pPr>
              <a:lnSpc>
                <a:spcPct val="110000"/>
              </a:lnSpc>
            </a:pPr>
            <a:r>
              <a:rPr lang="en-CA" sz="2400" dirty="0">
                <a:latin typeface="FuturaBook" panose="00000400000000000000" pitchFamily="2" charset="0"/>
              </a:rPr>
              <a:t>Provide results of the alternative route evaluation, selection of the preferred route and gather input</a:t>
            </a:r>
          </a:p>
          <a:p>
            <a:pPr marL="0" indent="0">
              <a:lnSpc>
                <a:spcPct val="110000"/>
              </a:lnSpc>
              <a:buNone/>
            </a:pPr>
            <a:endParaRPr lang="en-CA" sz="500" dirty="0">
              <a:latin typeface="FuturaBook" panose="00000400000000000000" pitchFamily="2" charset="0"/>
            </a:endParaRPr>
          </a:p>
          <a:p>
            <a:pPr>
              <a:lnSpc>
                <a:spcPct val="100000"/>
              </a:lnSpc>
            </a:pPr>
            <a:r>
              <a:rPr lang="en-CA" sz="2400" dirty="0">
                <a:latin typeface="FuturaBook" panose="00000400000000000000" pitchFamily="2" charset="0"/>
              </a:rPr>
              <a:t>Share results of the environmental assessment (e.g., effects assessment, and mitigation and monitoring commitments) and collect feedback</a:t>
            </a:r>
          </a:p>
          <a:p>
            <a:pPr marL="0" indent="0">
              <a:lnSpc>
                <a:spcPct val="100000"/>
              </a:lnSpc>
              <a:buNone/>
            </a:pPr>
            <a:endParaRPr lang="en-CA" sz="400" dirty="0">
              <a:latin typeface="FuturaBook" panose="00000400000000000000" pitchFamily="2" charset="0"/>
            </a:endParaRPr>
          </a:p>
          <a:p>
            <a:pPr>
              <a:lnSpc>
                <a:spcPct val="100000"/>
              </a:lnSpc>
            </a:pPr>
            <a:r>
              <a:rPr lang="en-CA" sz="2400" dirty="0">
                <a:latin typeface="FuturaBook" panose="00000400000000000000" pitchFamily="2" charset="0"/>
              </a:rPr>
              <a:t>Review and comment on the draft environmental assessment report</a:t>
            </a:r>
          </a:p>
        </p:txBody>
      </p:sp>
    </p:spTree>
    <p:extLst>
      <p:ext uri="{BB962C8B-B14F-4D97-AF65-F5344CB8AC3E}">
        <p14:creationId xmlns:p14="http://schemas.microsoft.com/office/powerpoint/2010/main" val="3595856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ADA555-0E3F-415F-95F7-EC83650778F8}"/>
              </a:ext>
            </a:extLst>
          </p:cNvPr>
          <p:cNvPicPr>
            <a:picLocks noChangeAspect="1"/>
          </p:cNvPicPr>
          <p:nvPr/>
        </p:nvPicPr>
        <p:blipFill rotWithShape="1">
          <a:blip r:embed="rId3"/>
          <a:srcRect t="4571"/>
          <a:stretch/>
        </p:blipFill>
        <p:spPr>
          <a:xfrm>
            <a:off x="10136804" y="0"/>
            <a:ext cx="2076450" cy="4753824"/>
          </a:xfrm>
          <a:prstGeom prst="rect">
            <a:avLst/>
          </a:prstGeom>
        </p:spPr>
      </p:pic>
      <p:sp>
        <p:nvSpPr>
          <p:cNvPr id="2" name="Title 1">
            <a:extLst>
              <a:ext uri="{FF2B5EF4-FFF2-40B4-BE49-F238E27FC236}">
                <a16:creationId xmlns:a16="http://schemas.microsoft.com/office/drawing/2014/main" id="{A7DD2E7E-4A7B-C04D-2AA0-9F95443DBA2D}"/>
              </a:ext>
            </a:extLst>
          </p:cNvPr>
          <p:cNvSpPr>
            <a:spLocks noGrp="1"/>
          </p:cNvSpPr>
          <p:nvPr>
            <p:ph type="title"/>
          </p:nvPr>
        </p:nvSpPr>
        <p:spPr>
          <a:xfrm>
            <a:off x="838200" y="365125"/>
            <a:ext cx="10515600" cy="817289"/>
          </a:xfrm>
        </p:spPr>
        <p:txBody>
          <a:bodyPr/>
          <a:lstStyle/>
          <a:p>
            <a:r>
              <a:rPr lang="en-US" b="1" dirty="0">
                <a:latin typeface="Futura Std Book" panose="020B0502020204020303" pitchFamily="34" charset="0"/>
              </a:rPr>
              <a:t>Polling Question</a:t>
            </a:r>
          </a:p>
        </p:txBody>
      </p:sp>
      <p:sp>
        <p:nvSpPr>
          <p:cNvPr id="4" name="Title 1">
            <a:extLst>
              <a:ext uri="{FF2B5EF4-FFF2-40B4-BE49-F238E27FC236}">
                <a16:creationId xmlns:a16="http://schemas.microsoft.com/office/drawing/2014/main" id="{5603F50B-8586-F863-D13E-E932BCB1E07A}"/>
              </a:ext>
            </a:extLst>
          </p:cNvPr>
          <p:cNvSpPr txBox="1">
            <a:spLocks/>
          </p:cNvSpPr>
          <p:nvPr/>
        </p:nvSpPr>
        <p:spPr>
          <a:xfrm>
            <a:off x="11277600" y="6414655"/>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15</a:t>
            </a:r>
          </a:p>
        </p:txBody>
      </p:sp>
      <p:sp>
        <p:nvSpPr>
          <p:cNvPr id="5" name="Rectangle 4">
            <a:extLst>
              <a:ext uri="{FF2B5EF4-FFF2-40B4-BE49-F238E27FC236}">
                <a16:creationId xmlns:a16="http://schemas.microsoft.com/office/drawing/2014/main" id="{B4E92F03-B5A6-44C1-A6C4-1B44B935D676}"/>
              </a:ext>
            </a:extLst>
          </p:cNvPr>
          <p:cNvSpPr/>
          <p:nvPr/>
        </p:nvSpPr>
        <p:spPr>
          <a:xfrm>
            <a:off x="838200" y="1278858"/>
            <a:ext cx="8545955" cy="892552"/>
          </a:xfrm>
          <a:prstGeom prst="rect">
            <a:avLst/>
          </a:prstGeom>
        </p:spPr>
        <p:txBody>
          <a:bodyPr wrap="square">
            <a:spAutoFit/>
          </a:bodyPr>
          <a:lstStyle/>
          <a:p>
            <a:r>
              <a:rPr lang="en-US" sz="2600" dirty="0">
                <a:latin typeface="FuturaBook" panose="00000400000000000000" pitchFamily="2" charset="0"/>
              </a:rPr>
              <a:t>In your opinion, what is the most important category to consider in selecting a preferred route? </a:t>
            </a:r>
          </a:p>
        </p:txBody>
      </p:sp>
      <p:pic>
        <p:nvPicPr>
          <p:cNvPr id="8" name="Picture 7">
            <a:extLst>
              <a:ext uri="{FF2B5EF4-FFF2-40B4-BE49-F238E27FC236}">
                <a16:creationId xmlns:a16="http://schemas.microsoft.com/office/drawing/2014/main" id="{64C7B923-3F3F-49EB-A30B-7422FAFD60D7}"/>
              </a:ext>
            </a:extLst>
          </p:cNvPr>
          <p:cNvPicPr>
            <a:picLocks noChangeAspect="1"/>
          </p:cNvPicPr>
          <p:nvPr/>
        </p:nvPicPr>
        <p:blipFill>
          <a:blip r:embed="rId4"/>
          <a:stretch>
            <a:fillRect/>
          </a:stretch>
        </p:blipFill>
        <p:spPr>
          <a:xfrm>
            <a:off x="8648700" y="5438775"/>
            <a:ext cx="3543300" cy="1419225"/>
          </a:xfrm>
          <a:prstGeom prst="rect">
            <a:avLst/>
          </a:prstGeom>
        </p:spPr>
      </p:pic>
      <p:grpSp>
        <p:nvGrpSpPr>
          <p:cNvPr id="9" name="Group 8">
            <a:extLst>
              <a:ext uri="{FF2B5EF4-FFF2-40B4-BE49-F238E27FC236}">
                <a16:creationId xmlns:a16="http://schemas.microsoft.com/office/drawing/2014/main" id="{493C5587-1AB9-4F6A-94F1-34C73887690F}"/>
              </a:ext>
            </a:extLst>
          </p:cNvPr>
          <p:cNvGrpSpPr/>
          <p:nvPr/>
        </p:nvGrpSpPr>
        <p:grpSpPr>
          <a:xfrm>
            <a:off x="11296650" y="6490888"/>
            <a:ext cx="914400" cy="238125"/>
            <a:chOff x="11296650" y="6490888"/>
            <a:chExt cx="914400" cy="238125"/>
          </a:xfrm>
        </p:grpSpPr>
        <p:pic>
          <p:nvPicPr>
            <p:cNvPr id="10" name="Picture 9">
              <a:extLst>
                <a:ext uri="{FF2B5EF4-FFF2-40B4-BE49-F238E27FC236}">
                  <a16:creationId xmlns:a16="http://schemas.microsoft.com/office/drawing/2014/main" id="{5599A297-3EA9-476D-8A94-CC8D831E49EE}"/>
                </a:ext>
              </a:extLst>
            </p:cNvPr>
            <p:cNvPicPr>
              <a:picLocks noChangeAspect="1"/>
            </p:cNvPicPr>
            <p:nvPr/>
          </p:nvPicPr>
          <p:blipFill>
            <a:blip r:embed="rId5"/>
            <a:stretch>
              <a:fillRect/>
            </a:stretch>
          </p:blipFill>
          <p:spPr>
            <a:xfrm>
              <a:off x="11315700" y="6490888"/>
              <a:ext cx="876300" cy="238125"/>
            </a:xfrm>
            <a:prstGeom prst="rect">
              <a:avLst/>
            </a:prstGeom>
          </p:spPr>
        </p:pic>
        <p:sp>
          <p:nvSpPr>
            <p:cNvPr id="11" name="Title 1">
              <a:extLst>
                <a:ext uri="{FF2B5EF4-FFF2-40B4-BE49-F238E27FC236}">
                  <a16:creationId xmlns:a16="http://schemas.microsoft.com/office/drawing/2014/main" id="{2858D7DD-9AF4-4658-A6BA-1273F7271B56}"/>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17</a:t>
              </a:r>
            </a:p>
          </p:txBody>
        </p:sp>
      </p:grpSp>
      <p:pic>
        <p:nvPicPr>
          <p:cNvPr id="12" name="Picture 11">
            <a:extLst>
              <a:ext uri="{FF2B5EF4-FFF2-40B4-BE49-F238E27FC236}">
                <a16:creationId xmlns:a16="http://schemas.microsoft.com/office/drawing/2014/main" id="{B8B5BD27-31E3-468F-B277-91F7D2BDBC99}"/>
              </a:ext>
            </a:extLst>
          </p:cNvPr>
          <p:cNvPicPr>
            <a:picLocks noChangeAspect="1"/>
          </p:cNvPicPr>
          <p:nvPr/>
        </p:nvPicPr>
        <p:blipFill>
          <a:blip r:embed="rId6"/>
          <a:stretch>
            <a:fillRect/>
          </a:stretch>
        </p:blipFill>
        <p:spPr>
          <a:xfrm>
            <a:off x="10353675" y="-2263"/>
            <a:ext cx="1838325" cy="3276600"/>
          </a:xfrm>
          <a:prstGeom prst="rect">
            <a:avLst/>
          </a:prstGeom>
        </p:spPr>
      </p:pic>
      <p:grpSp>
        <p:nvGrpSpPr>
          <p:cNvPr id="13" name="Group 12">
            <a:extLst>
              <a:ext uri="{FF2B5EF4-FFF2-40B4-BE49-F238E27FC236}">
                <a16:creationId xmlns:a16="http://schemas.microsoft.com/office/drawing/2014/main" id="{5E028901-67AB-49BE-A510-86C7F0AC6C81}"/>
              </a:ext>
            </a:extLst>
          </p:cNvPr>
          <p:cNvGrpSpPr/>
          <p:nvPr/>
        </p:nvGrpSpPr>
        <p:grpSpPr>
          <a:xfrm>
            <a:off x="10081593" y="26571"/>
            <a:ext cx="2076450" cy="3624895"/>
            <a:chOff x="10081593" y="26571"/>
            <a:chExt cx="2076450" cy="3624895"/>
          </a:xfrm>
        </p:grpSpPr>
        <p:pic>
          <p:nvPicPr>
            <p:cNvPr id="14" name="Picture 13">
              <a:extLst>
                <a:ext uri="{FF2B5EF4-FFF2-40B4-BE49-F238E27FC236}">
                  <a16:creationId xmlns:a16="http://schemas.microsoft.com/office/drawing/2014/main" id="{DC1F7423-490E-4FD0-A409-4A436B89C464}"/>
                </a:ext>
              </a:extLst>
            </p:cNvPr>
            <p:cNvPicPr>
              <a:picLocks noChangeAspect="1"/>
            </p:cNvPicPr>
            <p:nvPr/>
          </p:nvPicPr>
          <p:blipFill rotWithShape="1">
            <a:blip r:embed="rId3"/>
            <a:srcRect t="27234"/>
            <a:stretch/>
          </p:blipFill>
          <p:spPr>
            <a:xfrm>
              <a:off x="10081593" y="26571"/>
              <a:ext cx="2076450" cy="3624895"/>
            </a:xfrm>
            <a:prstGeom prst="rect">
              <a:avLst/>
            </a:prstGeom>
          </p:spPr>
        </p:pic>
        <p:pic>
          <p:nvPicPr>
            <p:cNvPr id="15" name="Picture 14">
              <a:extLst>
                <a:ext uri="{FF2B5EF4-FFF2-40B4-BE49-F238E27FC236}">
                  <a16:creationId xmlns:a16="http://schemas.microsoft.com/office/drawing/2014/main" id="{96119619-B4C9-46A5-8BF9-95A86F7D0C19}"/>
                </a:ext>
              </a:extLst>
            </p:cNvPr>
            <p:cNvPicPr>
              <a:picLocks noChangeAspect="1"/>
            </p:cNvPicPr>
            <p:nvPr/>
          </p:nvPicPr>
          <p:blipFill>
            <a:blip r:embed="rId7"/>
            <a:stretch>
              <a:fillRect/>
            </a:stretch>
          </p:blipFill>
          <p:spPr>
            <a:xfrm>
              <a:off x="10757602" y="334210"/>
              <a:ext cx="1126624" cy="545270"/>
            </a:xfrm>
            <a:prstGeom prst="rect">
              <a:avLst/>
            </a:prstGeom>
          </p:spPr>
        </p:pic>
      </p:grpSp>
      <p:pic>
        <p:nvPicPr>
          <p:cNvPr id="16" name="Picture 15">
            <a:extLst>
              <a:ext uri="{FF2B5EF4-FFF2-40B4-BE49-F238E27FC236}">
                <a16:creationId xmlns:a16="http://schemas.microsoft.com/office/drawing/2014/main" id="{11253408-392B-4D91-9F9B-820D73A6277D}"/>
              </a:ext>
            </a:extLst>
          </p:cNvPr>
          <p:cNvPicPr>
            <a:picLocks noChangeAspect="1"/>
          </p:cNvPicPr>
          <p:nvPr/>
        </p:nvPicPr>
        <p:blipFill>
          <a:blip r:embed="rId8"/>
          <a:stretch>
            <a:fillRect/>
          </a:stretch>
        </p:blipFill>
        <p:spPr>
          <a:xfrm>
            <a:off x="10684263" y="1032075"/>
            <a:ext cx="1262873" cy="1576217"/>
          </a:xfrm>
          <a:prstGeom prst="rect">
            <a:avLst/>
          </a:prstGeom>
        </p:spPr>
      </p:pic>
      <p:sp>
        <p:nvSpPr>
          <p:cNvPr id="7" name="TextBox 6">
            <a:extLst>
              <a:ext uri="{FF2B5EF4-FFF2-40B4-BE49-F238E27FC236}">
                <a16:creationId xmlns:a16="http://schemas.microsoft.com/office/drawing/2014/main" id="{FF41D413-E9E0-9332-E911-C536F5F04389}"/>
              </a:ext>
            </a:extLst>
          </p:cNvPr>
          <p:cNvSpPr txBox="1"/>
          <p:nvPr/>
        </p:nvSpPr>
        <p:spPr>
          <a:xfrm>
            <a:off x="762000" y="2539332"/>
            <a:ext cx="10515600" cy="3111814"/>
          </a:xfrm>
          <a:prstGeom prst="rect">
            <a:avLst/>
          </a:prstGeom>
          <a:noFill/>
        </p:spPr>
        <p:txBody>
          <a:bodyPr wrap="square" numCol="1" rtlCol="0" anchor="t">
            <a:spAutoFit/>
          </a:bodyPr>
          <a:lstStyle/>
          <a:p>
            <a:pPr marL="514350" lvl="0" indent="-514350">
              <a:lnSpc>
                <a:spcPct val="150000"/>
              </a:lnSpc>
              <a:spcAft>
                <a:spcPts val="600"/>
              </a:spcAft>
              <a:buFont typeface="+mj-lt"/>
              <a:buAutoNum type="arabicPeriod"/>
            </a:pPr>
            <a:r>
              <a:rPr lang="en-US" sz="2400" dirty="0">
                <a:latin typeface="FuturaBook" panose="00000400000000000000" pitchFamily="2" charset="0"/>
              </a:rPr>
              <a:t>The natural environment (e.g. parks and wildlife, water)</a:t>
            </a:r>
          </a:p>
          <a:p>
            <a:pPr marL="514350" lvl="0" indent="-514350">
              <a:lnSpc>
                <a:spcPct val="150000"/>
              </a:lnSpc>
              <a:spcAft>
                <a:spcPts val="600"/>
              </a:spcAft>
              <a:buFont typeface="+mj-lt"/>
              <a:buAutoNum type="arabicPeriod"/>
            </a:pPr>
            <a:r>
              <a:rPr lang="en-US" sz="2400" dirty="0">
                <a:latin typeface="FuturaBook" panose="00000400000000000000" pitchFamily="2" charset="0"/>
              </a:rPr>
              <a:t>The socio-economic environment (e.g. built-up areas, heritage landscapes)</a:t>
            </a:r>
          </a:p>
          <a:p>
            <a:pPr marL="514350" lvl="0" indent="-514350">
              <a:lnSpc>
                <a:spcPct val="150000"/>
              </a:lnSpc>
              <a:spcAft>
                <a:spcPts val="600"/>
              </a:spcAft>
              <a:buFont typeface="+mj-lt"/>
              <a:buAutoNum type="arabicPeriod"/>
            </a:pPr>
            <a:r>
              <a:rPr lang="en-US" sz="2400" dirty="0">
                <a:latin typeface="FuturaBook" panose="00000400000000000000" pitchFamily="2" charset="0"/>
              </a:rPr>
              <a:t>Technical considerations and cost</a:t>
            </a:r>
          </a:p>
          <a:p>
            <a:pPr marL="514350" lvl="0" indent="-514350">
              <a:lnSpc>
                <a:spcPct val="150000"/>
              </a:lnSpc>
              <a:spcAft>
                <a:spcPts val="600"/>
              </a:spcAft>
              <a:buFont typeface="+mj-lt"/>
              <a:buAutoNum type="arabicPeriod"/>
            </a:pPr>
            <a:r>
              <a:rPr lang="en-US" sz="2400" dirty="0">
                <a:latin typeface="FuturaBook" panose="00000400000000000000" pitchFamily="2" charset="0"/>
              </a:rPr>
              <a:t>All of the above</a:t>
            </a:r>
          </a:p>
          <a:p>
            <a:pPr marL="514350" lvl="0" indent="-514350">
              <a:lnSpc>
                <a:spcPct val="150000"/>
              </a:lnSpc>
              <a:spcAft>
                <a:spcPts val="600"/>
              </a:spcAft>
              <a:buFont typeface="+mj-lt"/>
              <a:buAutoNum type="arabicPeriod"/>
            </a:pPr>
            <a:r>
              <a:rPr lang="en-US" sz="2400" dirty="0">
                <a:latin typeface="FuturaBook" panose="00000400000000000000" pitchFamily="2" charset="0"/>
              </a:rPr>
              <a:t>Other</a:t>
            </a:r>
          </a:p>
        </p:txBody>
      </p:sp>
    </p:spTree>
    <p:extLst>
      <p:ext uri="{BB962C8B-B14F-4D97-AF65-F5344CB8AC3E}">
        <p14:creationId xmlns:p14="http://schemas.microsoft.com/office/powerpoint/2010/main" val="1228437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2E7E-4A7B-C04D-2AA0-9F95443DBA2D}"/>
              </a:ext>
            </a:extLst>
          </p:cNvPr>
          <p:cNvSpPr>
            <a:spLocks noGrp="1"/>
          </p:cNvSpPr>
          <p:nvPr>
            <p:ph type="title"/>
          </p:nvPr>
        </p:nvSpPr>
        <p:spPr>
          <a:xfrm>
            <a:off x="838200" y="365125"/>
            <a:ext cx="10515600" cy="817289"/>
          </a:xfrm>
        </p:spPr>
        <p:txBody>
          <a:bodyPr>
            <a:normAutofit/>
          </a:bodyPr>
          <a:lstStyle/>
          <a:p>
            <a:r>
              <a:rPr lang="en-US" sz="3600" b="1" dirty="0">
                <a:latin typeface="Futura Std Book" panose="020B0502020204020303" pitchFamily="34" charset="0"/>
              </a:rPr>
              <a:t>Real Estate Requirements</a:t>
            </a:r>
          </a:p>
        </p:txBody>
      </p:sp>
      <p:sp>
        <p:nvSpPr>
          <p:cNvPr id="4" name="Title 1">
            <a:extLst>
              <a:ext uri="{FF2B5EF4-FFF2-40B4-BE49-F238E27FC236}">
                <a16:creationId xmlns:a16="http://schemas.microsoft.com/office/drawing/2014/main" id="{5603F50B-8586-F863-D13E-E932BCB1E07A}"/>
              </a:ext>
            </a:extLst>
          </p:cNvPr>
          <p:cNvSpPr txBox="1">
            <a:spLocks/>
          </p:cNvSpPr>
          <p:nvPr/>
        </p:nvSpPr>
        <p:spPr>
          <a:xfrm>
            <a:off x="11277600" y="6414655"/>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16</a:t>
            </a:r>
          </a:p>
        </p:txBody>
      </p:sp>
      <p:pic>
        <p:nvPicPr>
          <p:cNvPr id="5" name="Picture 4">
            <a:extLst>
              <a:ext uri="{FF2B5EF4-FFF2-40B4-BE49-F238E27FC236}">
                <a16:creationId xmlns:a16="http://schemas.microsoft.com/office/drawing/2014/main" id="{99435820-D46D-400C-A244-9512CDE0EF8D}"/>
              </a:ext>
            </a:extLst>
          </p:cNvPr>
          <p:cNvPicPr>
            <a:picLocks noChangeAspect="1"/>
          </p:cNvPicPr>
          <p:nvPr/>
        </p:nvPicPr>
        <p:blipFill rotWithShape="1">
          <a:blip r:embed="rId3"/>
          <a:srcRect t="4571"/>
          <a:stretch/>
        </p:blipFill>
        <p:spPr>
          <a:xfrm>
            <a:off x="10136804" y="0"/>
            <a:ext cx="2076450" cy="4753824"/>
          </a:xfrm>
          <a:prstGeom prst="rect">
            <a:avLst/>
          </a:prstGeom>
        </p:spPr>
      </p:pic>
      <p:pic>
        <p:nvPicPr>
          <p:cNvPr id="6" name="Picture 5">
            <a:extLst>
              <a:ext uri="{FF2B5EF4-FFF2-40B4-BE49-F238E27FC236}">
                <a16:creationId xmlns:a16="http://schemas.microsoft.com/office/drawing/2014/main" id="{C4DD3735-25F7-4748-8EDE-A64C962E8DDC}"/>
              </a:ext>
            </a:extLst>
          </p:cNvPr>
          <p:cNvPicPr>
            <a:picLocks noChangeAspect="1"/>
          </p:cNvPicPr>
          <p:nvPr/>
        </p:nvPicPr>
        <p:blipFill>
          <a:blip r:embed="rId4"/>
          <a:stretch>
            <a:fillRect/>
          </a:stretch>
        </p:blipFill>
        <p:spPr>
          <a:xfrm>
            <a:off x="8648700" y="5438775"/>
            <a:ext cx="3543300" cy="1419225"/>
          </a:xfrm>
          <a:prstGeom prst="rect">
            <a:avLst/>
          </a:prstGeom>
        </p:spPr>
      </p:pic>
      <p:grpSp>
        <p:nvGrpSpPr>
          <p:cNvPr id="8" name="Group 7">
            <a:extLst>
              <a:ext uri="{FF2B5EF4-FFF2-40B4-BE49-F238E27FC236}">
                <a16:creationId xmlns:a16="http://schemas.microsoft.com/office/drawing/2014/main" id="{ACF39B42-E8B0-4041-B69B-896A4576B856}"/>
              </a:ext>
            </a:extLst>
          </p:cNvPr>
          <p:cNvGrpSpPr/>
          <p:nvPr/>
        </p:nvGrpSpPr>
        <p:grpSpPr>
          <a:xfrm>
            <a:off x="11296650" y="6490888"/>
            <a:ext cx="914400" cy="238125"/>
            <a:chOff x="11296650" y="6490888"/>
            <a:chExt cx="914400" cy="238125"/>
          </a:xfrm>
        </p:grpSpPr>
        <p:pic>
          <p:nvPicPr>
            <p:cNvPr id="9" name="Picture 8">
              <a:extLst>
                <a:ext uri="{FF2B5EF4-FFF2-40B4-BE49-F238E27FC236}">
                  <a16:creationId xmlns:a16="http://schemas.microsoft.com/office/drawing/2014/main" id="{A65FE88C-DA3C-495A-9C69-887B311033D5}"/>
                </a:ext>
              </a:extLst>
            </p:cNvPr>
            <p:cNvPicPr>
              <a:picLocks noChangeAspect="1"/>
            </p:cNvPicPr>
            <p:nvPr/>
          </p:nvPicPr>
          <p:blipFill>
            <a:blip r:embed="rId5"/>
            <a:stretch>
              <a:fillRect/>
            </a:stretch>
          </p:blipFill>
          <p:spPr>
            <a:xfrm>
              <a:off x="11315700" y="6490888"/>
              <a:ext cx="876300" cy="238125"/>
            </a:xfrm>
            <a:prstGeom prst="rect">
              <a:avLst/>
            </a:prstGeom>
          </p:spPr>
        </p:pic>
        <p:sp>
          <p:nvSpPr>
            <p:cNvPr id="10" name="Title 1">
              <a:extLst>
                <a:ext uri="{FF2B5EF4-FFF2-40B4-BE49-F238E27FC236}">
                  <a16:creationId xmlns:a16="http://schemas.microsoft.com/office/drawing/2014/main" id="{E8872923-FC79-4F01-BABF-3D7EB958B980}"/>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18</a:t>
              </a:r>
            </a:p>
          </p:txBody>
        </p:sp>
      </p:grpSp>
      <p:pic>
        <p:nvPicPr>
          <p:cNvPr id="11" name="Picture 10">
            <a:extLst>
              <a:ext uri="{FF2B5EF4-FFF2-40B4-BE49-F238E27FC236}">
                <a16:creationId xmlns:a16="http://schemas.microsoft.com/office/drawing/2014/main" id="{E3BD5ABE-78C9-4CDC-800B-4C159AA6430F}"/>
              </a:ext>
            </a:extLst>
          </p:cNvPr>
          <p:cNvPicPr>
            <a:picLocks noChangeAspect="1"/>
          </p:cNvPicPr>
          <p:nvPr/>
        </p:nvPicPr>
        <p:blipFill>
          <a:blip r:embed="rId6"/>
          <a:stretch>
            <a:fillRect/>
          </a:stretch>
        </p:blipFill>
        <p:spPr>
          <a:xfrm>
            <a:off x="10353675" y="-2263"/>
            <a:ext cx="1838325" cy="3276600"/>
          </a:xfrm>
          <a:prstGeom prst="rect">
            <a:avLst/>
          </a:prstGeom>
        </p:spPr>
      </p:pic>
      <p:grpSp>
        <p:nvGrpSpPr>
          <p:cNvPr id="12" name="Group 11">
            <a:extLst>
              <a:ext uri="{FF2B5EF4-FFF2-40B4-BE49-F238E27FC236}">
                <a16:creationId xmlns:a16="http://schemas.microsoft.com/office/drawing/2014/main" id="{982A0BEC-30A1-4ABF-93E4-9AA822B6D2EC}"/>
              </a:ext>
            </a:extLst>
          </p:cNvPr>
          <p:cNvGrpSpPr/>
          <p:nvPr/>
        </p:nvGrpSpPr>
        <p:grpSpPr>
          <a:xfrm>
            <a:off x="10081593" y="26571"/>
            <a:ext cx="2076450" cy="3624895"/>
            <a:chOff x="10081593" y="26571"/>
            <a:chExt cx="2076450" cy="3624895"/>
          </a:xfrm>
        </p:grpSpPr>
        <p:pic>
          <p:nvPicPr>
            <p:cNvPr id="13" name="Picture 12">
              <a:extLst>
                <a:ext uri="{FF2B5EF4-FFF2-40B4-BE49-F238E27FC236}">
                  <a16:creationId xmlns:a16="http://schemas.microsoft.com/office/drawing/2014/main" id="{6DDB407B-0E9D-4E58-9575-45D3630EEF1C}"/>
                </a:ext>
              </a:extLst>
            </p:cNvPr>
            <p:cNvPicPr>
              <a:picLocks noChangeAspect="1"/>
            </p:cNvPicPr>
            <p:nvPr/>
          </p:nvPicPr>
          <p:blipFill rotWithShape="1">
            <a:blip r:embed="rId3"/>
            <a:srcRect t="27234"/>
            <a:stretch/>
          </p:blipFill>
          <p:spPr>
            <a:xfrm>
              <a:off x="10081593" y="26571"/>
              <a:ext cx="2076450" cy="3624895"/>
            </a:xfrm>
            <a:prstGeom prst="rect">
              <a:avLst/>
            </a:prstGeom>
          </p:spPr>
        </p:pic>
        <p:pic>
          <p:nvPicPr>
            <p:cNvPr id="14" name="Picture 13">
              <a:extLst>
                <a:ext uri="{FF2B5EF4-FFF2-40B4-BE49-F238E27FC236}">
                  <a16:creationId xmlns:a16="http://schemas.microsoft.com/office/drawing/2014/main" id="{3DE2740C-8A75-463D-9A74-9F8A9B6D6822}"/>
                </a:ext>
              </a:extLst>
            </p:cNvPr>
            <p:cNvPicPr>
              <a:picLocks noChangeAspect="1"/>
            </p:cNvPicPr>
            <p:nvPr/>
          </p:nvPicPr>
          <p:blipFill>
            <a:blip r:embed="rId7"/>
            <a:stretch>
              <a:fillRect/>
            </a:stretch>
          </p:blipFill>
          <p:spPr>
            <a:xfrm>
              <a:off x="10757602" y="334210"/>
              <a:ext cx="1126624" cy="545270"/>
            </a:xfrm>
            <a:prstGeom prst="rect">
              <a:avLst/>
            </a:prstGeom>
          </p:spPr>
        </p:pic>
      </p:grpSp>
      <p:pic>
        <p:nvPicPr>
          <p:cNvPr id="15" name="Picture 14">
            <a:extLst>
              <a:ext uri="{FF2B5EF4-FFF2-40B4-BE49-F238E27FC236}">
                <a16:creationId xmlns:a16="http://schemas.microsoft.com/office/drawing/2014/main" id="{FA92C2FB-90DF-445A-9914-2F71E2A756AD}"/>
              </a:ext>
            </a:extLst>
          </p:cNvPr>
          <p:cNvPicPr>
            <a:picLocks noChangeAspect="1"/>
          </p:cNvPicPr>
          <p:nvPr/>
        </p:nvPicPr>
        <p:blipFill>
          <a:blip r:embed="rId8"/>
          <a:stretch>
            <a:fillRect/>
          </a:stretch>
        </p:blipFill>
        <p:spPr>
          <a:xfrm>
            <a:off x="10684263" y="1032075"/>
            <a:ext cx="1262873" cy="1576217"/>
          </a:xfrm>
          <a:prstGeom prst="rect">
            <a:avLst/>
          </a:prstGeom>
        </p:spPr>
      </p:pic>
      <p:sp>
        <p:nvSpPr>
          <p:cNvPr id="7" name="TextBox 6">
            <a:extLst>
              <a:ext uri="{FF2B5EF4-FFF2-40B4-BE49-F238E27FC236}">
                <a16:creationId xmlns:a16="http://schemas.microsoft.com/office/drawing/2014/main" id="{FF41D413-E9E0-9332-E911-C536F5F04389}"/>
              </a:ext>
            </a:extLst>
          </p:cNvPr>
          <p:cNvSpPr txBox="1"/>
          <p:nvPr/>
        </p:nvSpPr>
        <p:spPr>
          <a:xfrm>
            <a:off x="838200" y="1255512"/>
            <a:ext cx="8794531" cy="3785652"/>
          </a:xfrm>
          <a:prstGeom prst="rect">
            <a:avLst/>
          </a:prstGeom>
          <a:noFill/>
        </p:spPr>
        <p:txBody>
          <a:bodyPr wrap="square" numCol="1" rtlCol="0" anchor="t">
            <a:spAutoFit/>
          </a:bodyPr>
          <a:lstStyle/>
          <a:p>
            <a:pPr marL="285750" indent="-285750">
              <a:buFont typeface="Arial" panose="020B0604020202020204" pitchFamily="34" charset="0"/>
              <a:buChar char="•"/>
            </a:pPr>
            <a:r>
              <a:rPr lang="en-CA" sz="2400" dirty="0">
                <a:latin typeface="FuturaBook" panose="00000400000000000000" pitchFamily="2" charset="0"/>
              </a:rPr>
              <a:t>Once a preferred route is selected, real estate requirements will be explored and dedicated Hydro One Land Agents will work with directly impacted property owners who have the proposed corridor on their property</a:t>
            </a:r>
          </a:p>
          <a:p>
            <a:endParaRPr lang="en-CA" sz="2400" dirty="0">
              <a:latin typeface="FuturaBook" panose="00000400000000000000" pitchFamily="2" charset="0"/>
            </a:endParaRPr>
          </a:p>
          <a:p>
            <a:pPr marL="285750" indent="-285750">
              <a:buFont typeface="Arial" panose="020B0604020202020204" pitchFamily="34" charset="0"/>
              <a:buChar char="•"/>
            </a:pPr>
            <a:r>
              <a:rPr lang="en-CA" sz="2400" dirty="0">
                <a:latin typeface="FuturaBook" panose="00000400000000000000" pitchFamily="2" charset="0"/>
              </a:rPr>
              <a:t>To guide our conversations with directly impacted property owners, land acquisition principles tailored to the Waasigan project will be applied in a fair, open, consistent and transparent manner</a:t>
            </a:r>
          </a:p>
          <a:p>
            <a:pPr marL="514350" lvl="0" indent="-514350">
              <a:spcAft>
                <a:spcPts val="600"/>
              </a:spcAft>
              <a:buFont typeface="Arial" panose="020B0604020202020204" pitchFamily="34" charset="0"/>
              <a:buChar char="•"/>
            </a:pPr>
            <a:endParaRPr lang="en-US" sz="2400" dirty="0">
              <a:latin typeface="FuturaBook" panose="00000400000000000000" pitchFamily="2" charset="0"/>
            </a:endParaRPr>
          </a:p>
        </p:txBody>
      </p:sp>
    </p:spTree>
    <p:extLst>
      <p:ext uri="{BB962C8B-B14F-4D97-AF65-F5344CB8AC3E}">
        <p14:creationId xmlns:p14="http://schemas.microsoft.com/office/powerpoint/2010/main" val="3363107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2E7E-4A7B-C04D-2AA0-9F95443DBA2D}"/>
              </a:ext>
            </a:extLst>
          </p:cNvPr>
          <p:cNvSpPr>
            <a:spLocks noGrp="1"/>
          </p:cNvSpPr>
          <p:nvPr>
            <p:ph type="title"/>
          </p:nvPr>
        </p:nvSpPr>
        <p:spPr>
          <a:xfrm>
            <a:off x="838200" y="365125"/>
            <a:ext cx="10515600" cy="817289"/>
          </a:xfrm>
        </p:spPr>
        <p:txBody>
          <a:bodyPr>
            <a:normAutofit/>
          </a:bodyPr>
          <a:lstStyle/>
          <a:p>
            <a:r>
              <a:rPr lang="en-US" sz="3600" b="1" dirty="0">
                <a:latin typeface="Futura Std Book" panose="020B0502020204020303" pitchFamily="34" charset="0"/>
              </a:rPr>
              <a:t>Indigenous Knowledge</a:t>
            </a:r>
          </a:p>
        </p:txBody>
      </p:sp>
      <p:pic>
        <p:nvPicPr>
          <p:cNvPr id="6" name="Picture 5">
            <a:extLst>
              <a:ext uri="{FF2B5EF4-FFF2-40B4-BE49-F238E27FC236}">
                <a16:creationId xmlns:a16="http://schemas.microsoft.com/office/drawing/2014/main" id="{390E43C1-0AB9-453C-B0D3-506B6AB418A3}"/>
              </a:ext>
            </a:extLst>
          </p:cNvPr>
          <p:cNvPicPr>
            <a:picLocks noChangeAspect="1"/>
          </p:cNvPicPr>
          <p:nvPr/>
        </p:nvPicPr>
        <p:blipFill>
          <a:blip r:embed="rId3"/>
          <a:stretch>
            <a:fillRect/>
          </a:stretch>
        </p:blipFill>
        <p:spPr>
          <a:xfrm>
            <a:off x="8669954" y="5438775"/>
            <a:ext cx="3543300" cy="1419225"/>
          </a:xfrm>
          <a:prstGeom prst="rect">
            <a:avLst/>
          </a:prstGeom>
        </p:spPr>
      </p:pic>
      <p:sp>
        <p:nvSpPr>
          <p:cNvPr id="4" name="Title 1">
            <a:extLst>
              <a:ext uri="{FF2B5EF4-FFF2-40B4-BE49-F238E27FC236}">
                <a16:creationId xmlns:a16="http://schemas.microsoft.com/office/drawing/2014/main" id="{5603F50B-8586-F863-D13E-E932BCB1E07A}"/>
              </a:ext>
            </a:extLst>
          </p:cNvPr>
          <p:cNvSpPr txBox="1">
            <a:spLocks/>
          </p:cNvSpPr>
          <p:nvPr/>
        </p:nvSpPr>
        <p:spPr>
          <a:xfrm>
            <a:off x="11277600" y="6414655"/>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17</a:t>
            </a:r>
          </a:p>
        </p:txBody>
      </p:sp>
      <p:sp>
        <p:nvSpPr>
          <p:cNvPr id="7" name="TextBox 6">
            <a:extLst>
              <a:ext uri="{FF2B5EF4-FFF2-40B4-BE49-F238E27FC236}">
                <a16:creationId xmlns:a16="http://schemas.microsoft.com/office/drawing/2014/main" id="{FF41D413-E9E0-9332-E911-C536F5F04389}"/>
              </a:ext>
            </a:extLst>
          </p:cNvPr>
          <p:cNvSpPr txBox="1"/>
          <p:nvPr/>
        </p:nvSpPr>
        <p:spPr>
          <a:xfrm>
            <a:off x="838199" y="1255512"/>
            <a:ext cx="8768787" cy="4893647"/>
          </a:xfrm>
          <a:prstGeom prst="rect">
            <a:avLst/>
          </a:prstGeom>
          <a:noFill/>
        </p:spPr>
        <p:txBody>
          <a:bodyPr wrap="square" numCol="1" rtlCol="0" anchor="t">
            <a:spAutoFit/>
          </a:bodyPr>
          <a:lstStyle/>
          <a:p>
            <a:pPr marL="285750" indent="-285750">
              <a:buFont typeface="Arial" panose="020B0604020202020204" pitchFamily="34" charset="0"/>
              <a:buChar char="•"/>
            </a:pPr>
            <a:r>
              <a:rPr lang="en-CA" sz="2400" dirty="0">
                <a:latin typeface="FuturaBook" panose="00000400000000000000" pitchFamily="2" charset="0"/>
              </a:rPr>
              <a:t>Hydro One is providing capacity and opportunities for Indigenous communities to collect and share Indigenous Knowledge at key decision-making points during the environmental assessment process </a:t>
            </a:r>
            <a:br>
              <a:rPr lang="en-CA" sz="2400" dirty="0">
                <a:latin typeface="FuturaBook" panose="00000400000000000000" pitchFamily="2" charset="0"/>
              </a:rPr>
            </a:br>
            <a:endParaRPr lang="en-CA" sz="2400" dirty="0">
              <a:latin typeface="FuturaBook" panose="00000400000000000000" pitchFamily="2" charset="0"/>
            </a:endParaRPr>
          </a:p>
          <a:p>
            <a:pPr marL="285750" indent="-285750">
              <a:buFont typeface="Arial" panose="020B0604020202020204" pitchFamily="34" charset="0"/>
              <a:buChar char="•"/>
            </a:pPr>
            <a:r>
              <a:rPr lang="en-CA" sz="2400" dirty="0">
                <a:latin typeface="FuturaBook" panose="00000400000000000000" pitchFamily="2" charset="0"/>
              </a:rPr>
              <a:t>Hydro One is working closely with communities to </a:t>
            </a:r>
            <a:br>
              <a:rPr lang="en-CA" sz="2400" dirty="0">
                <a:latin typeface="FuturaBook" panose="00000400000000000000" pitchFamily="2" charset="0"/>
              </a:rPr>
            </a:br>
            <a:r>
              <a:rPr lang="en-CA" sz="2400" dirty="0">
                <a:latin typeface="FuturaBook" panose="00000400000000000000" pitchFamily="2" charset="0"/>
              </a:rPr>
              <a:t>incorporate Indigenous Knowledge and western science to assess the Project’s potential impacts to Indigenous </a:t>
            </a:r>
            <a:br>
              <a:rPr lang="en-CA" sz="2400" dirty="0">
                <a:latin typeface="FuturaBook" panose="00000400000000000000" pitchFamily="2" charset="0"/>
              </a:rPr>
            </a:br>
            <a:r>
              <a:rPr lang="en-CA" sz="2400" dirty="0">
                <a:latin typeface="FuturaBook" panose="00000400000000000000" pitchFamily="2" charset="0"/>
              </a:rPr>
              <a:t>and treaty rights and interests</a:t>
            </a:r>
            <a:br>
              <a:rPr lang="en-CA" sz="2400" dirty="0">
                <a:latin typeface="FuturaBook" panose="00000400000000000000" pitchFamily="2" charset="0"/>
              </a:rPr>
            </a:br>
            <a:endParaRPr lang="en-CA" sz="2400" dirty="0">
              <a:latin typeface="FuturaBook" panose="00000400000000000000" pitchFamily="2" charset="0"/>
            </a:endParaRPr>
          </a:p>
          <a:p>
            <a:pPr marL="285750" indent="-285750">
              <a:buFont typeface="Arial" panose="020B0604020202020204" pitchFamily="34" charset="0"/>
              <a:buChar char="•"/>
            </a:pPr>
            <a:r>
              <a:rPr lang="en-CA" sz="2400" dirty="0">
                <a:latin typeface="FuturaBook" panose="00000400000000000000" pitchFamily="2" charset="0"/>
              </a:rPr>
              <a:t>The collection and use of Indigenous Knowledge is extremely sensitive in nature and will be guided by the direction and values of the Indigenous communities who participate </a:t>
            </a:r>
          </a:p>
        </p:txBody>
      </p:sp>
      <p:pic>
        <p:nvPicPr>
          <p:cNvPr id="5" name="Picture 4">
            <a:extLst>
              <a:ext uri="{FF2B5EF4-FFF2-40B4-BE49-F238E27FC236}">
                <a16:creationId xmlns:a16="http://schemas.microsoft.com/office/drawing/2014/main" id="{B51D6988-6514-4219-8229-4CA2FCAA0D7F}"/>
              </a:ext>
            </a:extLst>
          </p:cNvPr>
          <p:cNvPicPr>
            <a:picLocks noChangeAspect="1"/>
          </p:cNvPicPr>
          <p:nvPr/>
        </p:nvPicPr>
        <p:blipFill rotWithShape="1">
          <a:blip r:embed="rId4"/>
          <a:srcRect t="4571"/>
          <a:stretch/>
        </p:blipFill>
        <p:spPr>
          <a:xfrm>
            <a:off x="10136804" y="0"/>
            <a:ext cx="2076450" cy="4753824"/>
          </a:xfrm>
          <a:prstGeom prst="rect">
            <a:avLst/>
          </a:prstGeom>
        </p:spPr>
      </p:pic>
      <p:grpSp>
        <p:nvGrpSpPr>
          <p:cNvPr id="8" name="Group 7">
            <a:extLst>
              <a:ext uri="{FF2B5EF4-FFF2-40B4-BE49-F238E27FC236}">
                <a16:creationId xmlns:a16="http://schemas.microsoft.com/office/drawing/2014/main" id="{0CA58A17-F643-41CF-A9D3-C46009C138A1}"/>
              </a:ext>
            </a:extLst>
          </p:cNvPr>
          <p:cNvGrpSpPr/>
          <p:nvPr/>
        </p:nvGrpSpPr>
        <p:grpSpPr>
          <a:xfrm>
            <a:off x="11296650" y="6490888"/>
            <a:ext cx="914400" cy="238125"/>
            <a:chOff x="11296650" y="6490888"/>
            <a:chExt cx="914400" cy="238125"/>
          </a:xfrm>
        </p:grpSpPr>
        <p:pic>
          <p:nvPicPr>
            <p:cNvPr id="9" name="Picture 8">
              <a:extLst>
                <a:ext uri="{FF2B5EF4-FFF2-40B4-BE49-F238E27FC236}">
                  <a16:creationId xmlns:a16="http://schemas.microsoft.com/office/drawing/2014/main" id="{5E267E7D-66F2-4A48-A57B-1512F8D79D82}"/>
                </a:ext>
              </a:extLst>
            </p:cNvPr>
            <p:cNvPicPr>
              <a:picLocks noChangeAspect="1"/>
            </p:cNvPicPr>
            <p:nvPr/>
          </p:nvPicPr>
          <p:blipFill>
            <a:blip r:embed="rId5"/>
            <a:stretch>
              <a:fillRect/>
            </a:stretch>
          </p:blipFill>
          <p:spPr>
            <a:xfrm>
              <a:off x="11315700" y="6490888"/>
              <a:ext cx="876300" cy="238125"/>
            </a:xfrm>
            <a:prstGeom prst="rect">
              <a:avLst/>
            </a:prstGeom>
          </p:spPr>
        </p:pic>
        <p:sp>
          <p:nvSpPr>
            <p:cNvPr id="10" name="Title 1">
              <a:extLst>
                <a:ext uri="{FF2B5EF4-FFF2-40B4-BE49-F238E27FC236}">
                  <a16:creationId xmlns:a16="http://schemas.microsoft.com/office/drawing/2014/main" id="{708BBDED-2D3A-4103-84FD-97E6FF9B5DA9}"/>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19</a:t>
              </a:r>
            </a:p>
          </p:txBody>
        </p:sp>
      </p:grpSp>
      <p:pic>
        <p:nvPicPr>
          <p:cNvPr id="11" name="Picture 10">
            <a:extLst>
              <a:ext uri="{FF2B5EF4-FFF2-40B4-BE49-F238E27FC236}">
                <a16:creationId xmlns:a16="http://schemas.microsoft.com/office/drawing/2014/main" id="{E097AD47-8C2C-4D8C-A999-0C8DEF9FB5CF}"/>
              </a:ext>
            </a:extLst>
          </p:cNvPr>
          <p:cNvPicPr>
            <a:picLocks noChangeAspect="1"/>
          </p:cNvPicPr>
          <p:nvPr/>
        </p:nvPicPr>
        <p:blipFill>
          <a:blip r:embed="rId6"/>
          <a:stretch>
            <a:fillRect/>
          </a:stretch>
        </p:blipFill>
        <p:spPr>
          <a:xfrm>
            <a:off x="10353675" y="-2263"/>
            <a:ext cx="1838325" cy="3276600"/>
          </a:xfrm>
          <a:prstGeom prst="rect">
            <a:avLst/>
          </a:prstGeom>
        </p:spPr>
      </p:pic>
      <p:grpSp>
        <p:nvGrpSpPr>
          <p:cNvPr id="12" name="Group 11">
            <a:extLst>
              <a:ext uri="{FF2B5EF4-FFF2-40B4-BE49-F238E27FC236}">
                <a16:creationId xmlns:a16="http://schemas.microsoft.com/office/drawing/2014/main" id="{4C846967-86E7-4722-BCB9-4DA425209148}"/>
              </a:ext>
            </a:extLst>
          </p:cNvPr>
          <p:cNvGrpSpPr/>
          <p:nvPr/>
        </p:nvGrpSpPr>
        <p:grpSpPr>
          <a:xfrm>
            <a:off x="10081593" y="26571"/>
            <a:ext cx="2076450" cy="3624895"/>
            <a:chOff x="10081593" y="26571"/>
            <a:chExt cx="2076450" cy="3624895"/>
          </a:xfrm>
        </p:grpSpPr>
        <p:pic>
          <p:nvPicPr>
            <p:cNvPr id="13" name="Picture 12">
              <a:extLst>
                <a:ext uri="{FF2B5EF4-FFF2-40B4-BE49-F238E27FC236}">
                  <a16:creationId xmlns:a16="http://schemas.microsoft.com/office/drawing/2014/main" id="{77687D8B-5AD6-4E81-B724-1E82D6B7AEAE}"/>
                </a:ext>
              </a:extLst>
            </p:cNvPr>
            <p:cNvPicPr>
              <a:picLocks noChangeAspect="1"/>
            </p:cNvPicPr>
            <p:nvPr/>
          </p:nvPicPr>
          <p:blipFill rotWithShape="1">
            <a:blip r:embed="rId4"/>
            <a:srcRect t="27234"/>
            <a:stretch/>
          </p:blipFill>
          <p:spPr>
            <a:xfrm>
              <a:off x="10081593" y="26571"/>
              <a:ext cx="2076450" cy="3624895"/>
            </a:xfrm>
            <a:prstGeom prst="rect">
              <a:avLst/>
            </a:prstGeom>
          </p:spPr>
        </p:pic>
        <p:pic>
          <p:nvPicPr>
            <p:cNvPr id="14" name="Picture 13">
              <a:extLst>
                <a:ext uri="{FF2B5EF4-FFF2-40B4-BE49-F238E27FC236}">
                  <a16:creationId xmlns:a16="http://schemas.microsoft.com/office/drawing/2014/main" id="{828B4661-CD5F-4C4F-9E15-8BFAA219776A}"/>
                </a:ext>
              </a:extLst>
            </p:cNvPr>
            <p:cNvPicPr>
              <a:picLocks noChangeAspect="1"/>
            </p:cNvPicPr>
            <p:nvPr/>
          </p:nvPicPr>
          <p:blipFill>
            <a:blip r:embed="rId7"/>
            <a:stretch>
              <a:fillRect/>
            </a:stretch>
          </p:blipFill>
          <p:spPr>
            <a:xfrm>
              <a:off x="10757602" y="334210"/>
              <a:ext cx="1126624" cy="545270"/>
            </a:xfrm>
            <a:prstGeom prst="rect">
              <a:avLst/>
            </a:prstGeom>
          </p:spPr>
        </p:pic>
      </p:grpSp>
      <p:pic>
        <p:nvPicPr>
          <p:cNvPr id="15" name="Picture 14">
            <a:extLst>
              <a:ext uri="{FF2B5EF4-FFF2-40B4-BE49-F238E27FC236}">
                <a16:creationId xmlns:a16="http://schemas.microsoft.com/office/drawing/2014/main" id="{9FB2E2ED-2CDC-4147-9802-A75DC3BF5040}"/>
              </a:ext>
            </a:extLst>
          </p:cNvPr>
          <p:cNvPicPr>
            <a:picLocks noChangeAspect="1"/>
          </p:cNvPicPr>
          <p:nvPr/>
        </p:nvPicPr>
        <p:blipFill>
          <a:blip r:embed="rId8"/>
          <a:stretch>
            <a:fillRect/>
          </a:stretch>
        </p:blipFill>
        <p:spPr>
          <a:xfrm>
            <a:off x="10684263" y="1032075"/>
            <a:ext cx="1262873" cy="1576217"/>
          </a:xfrm>
          <a:prstGeom prst="rect">
            <a:avLst/>
          </a:prstGeom>
        </p:spPr>
      </p:pic>
    </p:spTree>
    <p:extLst>
      <p:ext uri="{BB962C8B-B14F-4D97-AF65-F5344CB8AC3E}">
        <p14:creationId xmlns:p14="http://schemas.microsoft.com/office/powerpoint/2010/main" val="3165433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1AD829-1E77-4DD6-B398-2DF85C4F97CC}"/>
              </a:ext>
            </a:extLst>
          </p:cNvPr>
          <p:cNvPicPr>
            <a:picLocks noChangeAspect="1"/>
          </p:cNvPicPr>
          <p:nvPr/>
        </p:nvPicPr>
        <p:blipFill>
          <a:blip r:embed="rId3"/>
          <a:stretch>
            <a:fillRect/>
          </a:stretch>
        </p:blipFill>
        <p:spPr>
          <a:xfrm>
            <a:off x="8648700" y="5438775"/>
            <a:ext cx="3543300" cy="1419225"/>
          </a:xfrm>
          <a:prstGeom prst="rect">
            <a:avLst/>
          </a:prstGeom>
        </p:spPr>
      </p:pic>
      <p:sp>
        <p:nvSpPr>
          <p:cNvPr id="2" name="Title 1">
            <a:extLst>
              <a:ext uri="{FF2B5EF4-FFF2-40B4-BE49-F238E27FC236}">
                <a16:creationId xmlns:a16="http://schemas.microsoft.com/office/drawing/2014/main" id="{8CE75693-DA7F-C403-3BF5-CC62DEB702C9}"/>
              </a:ext>
            </a:extLst>
          </p:cNvPr>
          <p:cNvSpPr>
            <a:spLocks noGrp="1"/>
          </p:cNvSpPr>
          <p:nvPr>
            <p:ph type="title"/>
          </p:nvPr>
        </p:nvSpPr>
        <p:spPr>
          <a:xfrm>
            <a:off x="11277600" y="6414655"/>
            <a:ext cx="914400" cy="221672"/>
          </a:xfrm>
        </p:spPr>
        <p:txBody>
          <a:bodyPr>
            <a:normAutofit fontScale="90000"/>
          </a:bodyPr>
          <a:lstStyle/>
          <a:p>
            <a:r>
              <a:rPr lang="en-US" sz="1100" dirty="0">
                <a:solidFill>
                  <a:schemeClr val="bg1"/>
                </a:solidFill>
                <a:latin typeface="Arial" panose="020B0604020202020204" pitchFamily="34" charset="0"/>
                <a:cs typeface="Arial" panose="020B0604020202020204" pitchFamily="34" charset="0"/>
              </a:rPr>
              <a:t>1</a:t>
            </a:r>
          </a:p>
        </p:txBody>
      </p:sp>
      <p:sp>
        <p:nvSpPr>
          <p:cNvPr id="6" name="Rectangle 5">
            <a:extLst>
              <a:ext uri="{FF2B5EF4-FFF2-40B4-BE49-F238E27FC236}">
                <a16:creationId xmlns:a16="http://schemas.microsoft.com/office/drawing/2014/main" id="{761CCEDC-3C48-47DC-A8AE-1C8A1F6446A6}"/>
              </a:ext>
            </a:extLst>
          </p:cNvPr>
          <p:cNvSpPr/>
          <p:nvPr/>
        </p:nvSpPr>
        <p:spPr>
          <a:xfrm>
            <a:off x="117666" y="335184"/>
            <a:ext cx="7438803" cy="646331"/>
          </a:xfrm>
          <a:prstGeom prst="rect">
            <a:avLst/>
          </a:prstGeom>
        </p:spPr>
        <p:txBody>
          <a:bodyPr wrap="square">
            <a:spAutoFit/>
          </a:bodyPr>
          <a:lstStyle/>
          <a:p>
            <a:r>
              <a:rPr lang="en-US" sz="3600" b="1" dirty="0">
                <a:latin typeface="Futura Std Book"/>
              </a:rPr>
              <a:t>Speakers and Panelists</a:t>
            </a:r>
            <a:endParaRPr lang="en-US" sz="3600" dirty="0">
              <a:latin typeface="Futura Std Book"/>
            </a:endParaRPr>
          </a:p>
        </p:txBody>
      </p:sp>
      <p:sp>
        <p:nvSpPr>
          <p:cNvPr id="44" name="TextBox 43">
            <a:extLst>
              <a:ext uri="{FF2B5EF4-FFF2-40B4-BE49-F238E27FC236}">
                <a16:creationId xmlns:a16="http://schemas.microsoft.com/office/drawing/2014/main" id="{EB97CF7C-0415-4FFE-A4F3-8A4FF9B1124D}"/>
              </a:ext>
            </a:extLst>
          </p:cNvPr>
          <p:cNvSpPr txBox="1"/>
          <p:nvPr/>
        </p:nvSpPr>
        <p:spPr>
          <a:xfrm>
            <a:off x="117666" y="5672383"/>
            <a:ext cx="2144554" cy="800219"/>
          </a:xfrm>
          <a:prstGeom prst="rect">
            <a:avLst/>
          </a:prstGeom>
          <a:noFill/>
        </p:spPr>
        <p:txBody>
          <a:bodyPr wrap="square">
            <a:spAutoFit/>
          </a:bodyPr>
          <a:lstStyle/>
          <a:p>
            <a:r>
              <a:rPr lang="en-US" b="1" i="0" u="none" strike="noStrike" baseline="0" dirty="0">
                <a:solidFill>
                  <a:srgbClr val="000000"/>
                </a:solidFill>
                <a:latin typeface="Arial" panose="020B0604020202020204" pitchFamily="34" charset="0"/>
              </a:rPr>
              <a:t>Matthew Jackson</a:t>
            </a:r>
          </a:p>
          <a:p>
            <a:r>
              <a:rPr lang="en-US" sz="1400" dirty="0">
                <a:solidFill>
                  <a:srgbClr val="000000"/>
                </a:solidFill>
                <a:latin typeface="Arial" panose="020B0604020202020204" pitchFamily="34" charset="0"/>
              </a:rPr>
              <a:t>Director, Indigenous Relations</a:t>
            </a:r>
            <a:endParaRPr lang="en-US" sz="1000" dirty="0"/>
          </a:p>
        </p:txBody>
      </p:sp>
      <p:sp>
        <p:nvSpPr>
          <p:cNvPr id="45" name="TextBox 44">
            <a:extLst>
              <a:ext uri="{FF2B5EF4-FFF2-40B4-BE49-F238E27FC236}">
                <a16:creationId xmlns:a16="http://schemas.microsoft.com/office/drawing/2014/main" id="{B3B6F424-8ACF-4105-B111-7EE4C190CD4A}"/>
              </a:ext>
            </a:extLst>
          </p:cNvPr>
          <p:cNvSpPr txBox="1"/>
          <p:nvPr/>
        </p:nvSpPr>
        <p:spPr>
          <a:xfrm>
            <a:off x="6661743" y="5691153"/>
            <a:ext cx="2129742" cy="1015663"/>
          </a:xfrm>
          <a:prstGeom prst="rect">
            <a:avLst/>
          </a:prstGeom>
          <a:noFill/>
        </p:spPr>
        <p:txBody>
          <a:bodyPr wrap="square">
            <a:spAutoFit/>
          </a:bodyPr>
          <a:lstStyle/>
          <a:p>
            <a:r>
              <a:rPr lang="en-US" b="1" dirty="0">
                <a:solidFill>
                  <a:srgbClr val="000000"/>
                </a:solidFill>
                <a:latin typeface="Arial" panose="020B0604020202020204" pitchFamily="34" charset="0"/>
              </a:rPr>
              <a:t>Max Wei</a:t>
            </a:r>
            <a:endParaRPr lang="en-US" b="1" i="0" u="none" strike="noStrike" baseline="0" dirty="0">
              <a:solidFill>
                <a:srgbClr val="000000"/>
              </a:solidFill>
              <a:latin typeface="Arial" panose="020B0604020202020204" pitchFamily="34" charset="0"/>
            </a:endParaRPr>
          </a:p>
          <a:p>
            <a:r>
              <a:rPr lang="en-US" sz="1400" dirty="0">
                <a:solidFill>
                  <a:srgbClr val="000000"/>
                </a:solidFill>
                <a:latin typeface="Arial" panose="020B0604020202020204" pitchFamily="34" charset="0"/>
              </a:rPr>
              <a:t>Sr. Transmission Planning Specialist , IESO</a:t>
            </a:r>
            <a:endParaRPr lang="en-US" sz="1000" dirty="0"/>
          </a:p>
        </p:txBody>
      </p:sp>
      <p:sp>
        <p:nvSpPr>
          <p:cNvPr id="46" name="TextBox 45">
            <a:extLst>
              <a:ext uri="{FF2B5EF4-FFF2-40B4-BE49-F238E27FC236}">
                <a16:creationId xmlns:a16="http://schemas.microsoft.com/office/drawing/2014/main" id="{3595EF9D-3A01-4970-932E-20F7C0E0D5F7}"/>
              </a:ext>
            </a:extLst>
          </p:cNvPr>
          <p:cNvSpPr txBox="1"/>
          <p:nvPr/>
        </p:nvSpPr>
        <p:spPr>
          <a:xfrm>
            <a:off x="4486095" y="5691153"/>
            <a:ext cx="2034679" cy="800219"/>
          </a:xfrm>
          <a:prstGeom prst="rect">
            <a:avLst/>
          </a:prstGeom>
          <a:noFill/>
        </p:spPr>
        <p:txBody>
          <a:bodyPr wrap="square">
            <a:spAutoFit/>
          </a:bodyPr>
          <a:lstStyle/>
          <a:p>
            <a:r>
              <a:rPr lang="en-US" b="1" dirty="0">
                <a:solidFill>
                  <a:srgbClr val="000000"/>
                </a:solidFill>
                <a:latin typeface="Arial" panose="020B0604020202020204" pitchFamily="34" charset="0"/>
              </a:rPr>
              <a:t>Ahmed Maria</a:t>
            </a:r>
            <a:endParaRPr lang="en-US" b="1" i="0" u="none" strike="noStrike" baseline="0" dirty="0">
              <a:solidFill>
                <a:srgbClr val="000000"/>
              </a:solidFill>
              <a:latin typeface="Arial" panose="020B0604020202020204" pitchFamily="34" charset="0"/>
            </a:endParaRPr>
          </a:p>
          <a:p>
            <a:r>
              <a:rPr lang="en-US" sz="1400" dirty="0">
                <a:solidFill>
                  <a:srgbClr val="000000"/>
                </a:solidFill>
                <a:latin typeface="Arial" panose="020B0604020202020204" pitchFamily="34" charset="0"/>
              </a:rPr>
              <a:t>Director, Transmission Planning, IESO</a:t>
            </a:r>
            <a:endParaRPr lang="en-US" sz="1000" dirty="0"/>
          </a:p>
        </p:txBody>
      </p:sp>
      <p:sp>
        <p:nvSpPr>
          <p:cNvPr id="47" name="TextBox 46">
            <a:extLst>
              <a:ext uri="{FF2B5EF4-FFF2-40B4-BE49-F238E27FC236}">
                <a16:creationId xmlns:a16="http://schemas.microsoft.com/office/drawing/2014/main" id="{13AD20ED-8EC6-460E-A157-595373DFCCEF}"/>
              </a:ext>
            </a:extLst>
          </p:cNvPr>
          <p:cNvSpPr txBox="1"/>
          <p:nvPr/>
        </p:nvSpPr>
        <p:spPr>
          <a:xfrm>
            <a:off x="8846942" y="5672383"/>
            <a:ext cx="2129742" cy="1231106"/>
          </a:xfrm>
          <a:prstGeom prst="rect">
            <a:avLst/>
          </a:prstGeom>
          <a:noFill/>
        </p:spPr>
        <p:txBody>
          <a:bodyPr wrap="square">
            <a:spAutoFit/>
          </a:bodyPr>
          <a:lstStyle/>
          <a:p>
            <a:r>
              <a:rPr lang="en-US" b="1" i="0" u="none" strike="noStrike" baseline="0" dirty="0">
                <a:solidFill>
                  <a:srgbClr val="000000"/>
                </a:solidFill>
                <a:latin typeface="Arial" panose="020B0604020202020204" pitchFamily="34" charset="0"/>
              </a:rPr>
              <a:t>Jordan Penic </a:t>
            </a:r>
            <a:r>
              <a:rPr lang="en-US" sz="1400" i="0" u="none" strike="noStrike" baseline="0" dirty="0">
                <a:solidFill>
                  <a:srgbClr val="000000"/>
                </a:solidFill>
                <a:latin typeface="Arial" panose="020B0604020202020204" pitchFamily="34" charset="0"/>
              </a:rPr>
              <a:t>Senior Manager, Engagement &amp; Indigenous Relations</a:t>
            </a:r>
            <a:r>
              <a:rPr lang="en-US" sz="1400" dirty="0">
                <a:solidFill>
                  <a:srgbClr val="000000"/>
                </a:solidFill>
                <a:latin typeface="Arial" panose="020B0604020202020204" pitchFamily="34" charset="0"/>
              </a:rPr>
              <a:t>, IESO</a:t>
            </a:r>
            <a:endParaRPr lang="en-US" sz="1000" dirty="0"/>
          </a:p>
        </p:txBody>
      </p:sp>
      <p:sp>
        <p:nvSpPr>
          <p:cNvPr id="48" name="TextBox 47">
            <a:extLst>
              <a:ext uri="{FF2B5EF4-FFF2-40B4-BE49-F238E27FC236}">
                <a16:creationId xmlns:a16="http://schemas.microsoft.com/office/drawing/2014/main" id="{668C0FE8-A908-4807-ACDC-20D4C5CBFB82}"/>
              </a:ext>
            </a:extLst>
          </p:cNvPr>
          <p:cNvSpPr txBox="1"/>
          <p:nvPr/>
        </p:nvSpPr>
        <p:spPr>
          <a:xfrm>
            <a:off x="2361609" y="5718549"/>
            <a:ext cx="2007627" cy="1015663"/>
          </a:xfrm>
          <a:prstGeom prst="rect">
            <a:avLst/>
          </a:prstGeom>
          <a:noFill/>
        </p:spPr>
        <p:txBody>
          <a:bodyPr wrap="square">
            <a:spAutoFit/>
          </a:bodyPr>
          <a:lstStyle/>
          <a:p>
            <a:r>
              <a:rPr lang="en-US" b="1" i="0" u="none" strike="noStrike" baseline="0" dirty="0">
                <a:solidFill>
                  <a:srgbClr val="000000"/>
                </a:solidFill>
                <a:latin typeface="Arial" panose="020B0604020202020204" pitchFamily="34" charset="0"/>
              </a:rPr>
              <a:t>Beverly Nollert </a:t>
            </a:r>
            <a:r>
              <a:rPr lang="en-US" sz="1400" i="0" u="none" strike="noStrike" baseline="0" dirty="0">
                <a:solidFill>
                  <a:srgbClr val="000000"/>
                </a:solidFill>
                <a:latin typeface="Arial" panose="020B0604020202020204" pitchFamily="34" charset="0"/>
              </a:rPr>
              <a:t>Manager, Transmission Planning, </a:t>
            </a:r>
            <a:r>
              <a:rPr lang="en-US" sz="1400" dirty="0">
                <a:solidFill>
                  <a:srgbClr val="000000"/>
                </a:solidFill>
                <a:latin typeface="Arial" panose="020B0604020202020204" pitchFamily="34" charset="0"/>
              </a:rPr>
              <a:t>IESO</a:t>
            </a:r>
            <a:endParaRPr lang="en-US" sz="1000" dirty="0"/>
          </a:p>
        </p:txBody>
      </p:sp>
      <p:pic>
        <p:nvPicPr>
          <p:cNvPr id="49" name="Picture 48" descr="A person wearing glasses&#10;&#10;Description automatically generated with low confidence">
            <a:extLst>
              <a:ext uri="{FF2B5EF4-FFF2-40B4-BE49-F238E27FC236}">
                <a16:creationId xmlns:a16="http://schemas.microsoft.com/office/drawing/2014/main" id="{67E3F82D-94D1-426A-8E66-036678423383}"/>
              </a:ext>
            </a:extLst>
          </p:cNvPr>
          <p:cNvPicPr>
            <a:picLocks noChangeAspect="1"/>
          </p:cNvPicPr>
          <p:nvPr/>
        </p:nvPicPr>
        <p:blipFill>
          <a:blip r:embed="rId4"/>
          <a:stretch>
            <a:fillRect/>
          </a:stretch>
        </p:blipFill>
        <p:spPr>
          <a:xfrm>
            <a:off x="6743753" y="3809155"/>
            <a:ext cx="1935594" cy="1950493"/>
          </a:xfrm>
          <a:prstGeom prst="rect">
            <a:avLst/>
          </a:prstGeom>
        </p:spPr>
      </p:pic>
      <p:pic>
        <p:nvPicPr>
          <p:cNvPr id="50" name="Picture 49" descr="A person in a suit and tie&#10;&#10;Description automatically generated with medium confidence">
            <a:extLst>
              <a:ext uri="{FF2B5EF4-FFF2-40B4-BE49-F238E27FC236}">
                <a16:creationId xmlns:a16="http://schemas.microsoft.com/office/drawing/2014/main" id="{7342A975-85ED-44E5-AF73-D271B2F6B2AA}"/>
              </a:ext>
            </a:extLst>
          </p:cNvPr>
          <p:cNvPicPr>
            <a:picLocks noChangeAspect="1"/>
          </p:cNvPicPr>
          <p:nvPr/>
        </p:nvPicPr>
        <p:blipFill rotWithShape="1">
          <a:blip r:embed="rId5"/>
          <a:srcRect t="12432" b="22428"/>
          <a:stretch/>
        </p:blipFill>
        <p:spPr>
          <a:xfrm>
            <a:off x="8924140" y="3778578"/>
            <a:ext cx="1935593" cy="1950493"/>
          </a:xfrm>
          <a:prstGeom prst="rect">
            <a:avLst/>
          </a:prstGeom>
        </p:spPr>
      </p:pic>
      <p:pic>
        <p:nvPicPr>
          <p:cNvPr id="51" name="Picture 50" descr="A person wearing glasses&#10;&#10;Description automatically generated with low confidence">
            <a:extLst>
              <a:ext uri="{FF2B5EF4-FFF2-40B4-BE49-F238E27FC236}">
                <a16:creationId xmlns:a16="http://schemas.microsoft.com/office/drawing/2014/main" id="{AFA132E7-E687-4EA9-A112-0187C48CFB05}"/>
              </a:ext>
            </a:extLst>
          </p:cNvPr>
          <p:cNvPicPr>
            <a:picLocks noChangeAspect="1"/>
          </p:cNvPicPr>
          <p:nvPr/>
        </p:nvPicPr>
        <p:blipFill rotWithShape="1">
          <a:blip r:embed="rId6"/>
          <a:srcRect r="10711" b="3618"/>
          <a:stretch/>
        </p:blipFill>
        <p:spPr>
          <a:xfrm>
            <a:off x="4529254" y="3786114"/>
            <a:ext cx="1935593" cy="1961237"/>
          </a:xfrm>
          <a:prstGeom prst="rect">
            <a:avLst/>
          </a:prstGeom>
        </p:spPr>
      </p:pic>
      <p:pic>
        <p:nvPicPr>
          <p:cNvPr id="52" name="Picture 51" descr="A person smiling for the camera&#10;&#10;Description automatically generated with medium confidence">
            <a:extLst>
              <a:ext uri="{FF2B5EF4-FFF2-40B4-BE49-F238E27FC236}">
                <a16:creationId xmlns:a16="http://schemas.microsoft.com/office/drawing/2014/main" id="{94D72DEE-309B-4A56-B266-76C912317677}"/>
              </a:ext>
            </a:extLst>
          </p:cNvPr>
          <p:cNvPicPr>
            <a:picLocks noChangeAspect="1"/>
          </p:cNvPicPr>
          <p:nvPr/>
        </p:nvPicPr>
        <p:blipFill rotWithShape="1">
          <a:blip r:embed="rId7"/>
          <a:srcRect t="5648" b="29441"/>
          <a:stretch/>
        </p:blipFill>
        <p:spPr>
          <a:xfrm>
            <a:off x="2429815" y="3789116"/>
            <a:ext cx="1935593" cy="1961237"/>
          </a:xfrm>
          <a:prstGeom prst="rect">
            <a:avLst/>
          </a:prstGeom>
        </p:spPr>
      </p:pic>
      <p:pic>
        <p:nvPicPr>
          <p:cNvPr id="53" name="Picture 4" descr="Profile photo of Matthew Jackson">
            <a:extLst>
              <a:ext uri="{FF2B5EF4-FFF2-40B4-BE49-F238E27FC236}">
                <a16:creationId xmlns:a16="http://schemas.microsoft.com/office/drawing/2014/main" id="{D9357285-FCBE-47F6-9C1E-28CB3A336B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313" y="3774511"/>
            <a:ext cx="1975842" cy="197584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17D4A9E3-AD3F-4B49-AFF4-28613DB9BF86}"/>
              </a:ext>
            </a:extLst>
          </p:cNvPr>
          <p:cNvGrpSpPr/>
          <p:nvPr/>
        </p:nvGrpSpPr>
        <p:grpSpPr>
          <a:xfrm>
            <a:off x="11296650" y="6490888"/>
            <a:ext cx="914400" cy="238125"/>
            <a:chOff x="11296650" y="6490888"/>
            <a:chExt cx="914400" cy="238125"/>
          </a:xfrm>
        </p:grpSpPr>
        <p:pic>
          <p:nvPicPr>
            <p:cNvPr id="34" name="Picture 33">
              <a:extLst>
                <a:ext uri="{FF2B5EF4-FFF2-40B4-BE49-F238E27FC236}">
                  <a16:creationId xmlns:a16="http://schemas.microsoft.com/office/drawing/2014/main" id="{723138DE-D913-4331-816E-72C4BAFA6EB2}"/>
                </a:ext>
              </a:extLst>
            </p:cNvPr>
            <p:cNvPicPr>
              <a:picLocks noChangeAspect="1"/>
            </p:cNvPicPr>
            <p:nvPr/>
          </p:nvPicPr>
          <p:blipFill>
            <a:blip r:embed="rId9"/>
            <a:stretch>
              <a:fillRect/>
            </a:stretch>
          </p:blipFill>
          <p:spPr>
            <a:xfrm>
              <a:off x="11315700" y="6490888"/>
              <a:ext cx="876300" cy="238125"/>
            </a:xfrm>
            <a:prstGeom prst="rect">
              <a:avLst/>
            </a:prstGeom>
          </p:spPr>
        </p:pic>
        <p:sp>
          <p:nvSpPr>
            <p:cNvPr id="36" name="Title 1">
              <a:extLst>
                <a:ext uri="{FF2B5EF4-FFF2-40B4-BE49-F238E27FC236}">
                  <a16:creationId xmlns:a16="http://schemas.microsoft.com/office/drawing/2014/main" id="{90F4E3F5-2FBD-423D-9988-B9638F4F7592}"/>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2</a:t>
              </a:r>
            </a:p>
          </p:txBody>
        </p:sp>
      </p:grpSp>
      <p:grpSp>
        <p:nvGrpSpPr>
          <p:cNvPr id="8" name="Group 7">
            <a:extLst>
              <a:ext uri="{FF2B5EF4-FFF2-40B4-BE49-F238E27FC236}">
                <a16:creationId xmlns:a16="http://schemas.microsoft.com/office/drawing/2014/main" id="{F592ED35-3B0C-4DBC-989E-7CD2E3947E59}"/>
              </a:ext>
            </a:extLst>
          </p:cNvPr>
          <p:cNvGrpSpPr/>
          <p:nvPr/>
        </p:nvGrpSpPr>
        <p:grpSpPr>
          <a:xfrm>
            <a:off x="10081593" y="26571"/>
            <a:ext cx="2076450" cy="3624895"/>
            <a:chOff x="10081593" y="26571"/>
            <a:chExt cx="2076450" cy="3624895"/>
          </a:xfrm>
        </p:grpSpPr>
        <p:pic>
          <p:nvPicPr>
            <p:cNvPr id="4" name="Picture 3">
              <a:extLst>
                <a:ext uri="{FF2B5EF4-FFF2-40B4-BE49-F238E27FC236}">
                  <a16:creationId xmlns:a16="http://schemas.microsoft.com/office/drawing/2014/main" id="{2F0C181A-0278-4B24-93FC-C86E2D576353}"/>
                </a:ext>
              </a:extLst>
            </p:cNvPr>
            <p:cNvPicPr>
              <a:picLocks noChangeAspect="1"/>
            </p:cNvPicPr>
            <p:nvPr/>
          </p:nvPicPr>
          <p:blipFill rotWithShape="1">
            <a:blip r:embed="rId10"/>
            <a:srcRect t="27234"/>
            <a:stretch/>
          </p:blipFill>
          <p:spPr>
            <a:xfrm>
              <a:off x="10081593" y="26571"/>
              <a:ext cx="2076450" cy="3624895"/>
            </a:xfrm>
            <a:prstGeom prst="rect">
              <a:avLst/>
            </a:prstGeom>
          </p:spPr>
        </p:pic>
        <p:pic>
          <p:nvPicPr>
            <p:cNvPr id="55" name="Picture 54">
              <a:extLst>
                <a:ext uri="{FF2B5EF4-FFF2-40B4-BE49-F238E27FC236}">
                  <a16:creationId xmlns:a16="http://schemas.microsoft.com/office/drawing/2014/main" id="{21AF96EF-B1A3-4579-930D-96419DB2554B}"/>
                </a:ext>
              </a:extLst>
            </p:cNvPr>
            <p:cNvPicPr>
              <a:picLocks noChangeAspect="1"/>
            </p:cNvPicPr>
            <p:nvPr/>
          </p:nvPicPr>
          <p:blipFill>
            <a:blip r:embed="rId11"/>
            <a:stretch>
              <a:fillRect/>
            </a:stretch>
          </p:blipFill>
          <p:spPr>
            <a:xfrm>
              <a:off x="10757602" y="334210"/>
              <a:ext cx="1126624" cy="545270"/>
            </a:xfrm>
            <a:prstGeom prst="rect">
              <a:avLst/>
            </a:prstGeom>
          </p:spPr>
        </p:pic>
      </p:grpSp>
      <p:grpSp>
        <p:nvGrpSpPr>
          <p:cNvPr id="25" name="Group 24">
            <a:extLst>
              <a:ext uri="{FF2B5EF4-FFF2-40B4-BE49-F238E27FC236}">
                <a16:creationId xmlns:a16="http://schemas.microsoft.com/office/drawing/2014/main" id="{139435AE-206C-4C27-BEAA-E4BF0FE8244D}"/>
              </a:ext>
            </a:extLst>
          </p:cNvPr>
          <p:cNvGrpSpPr/>
          <p:nvPr/>
        </p:nvGrpSpPr>
        <p:grpSpPr>
          <a:xfrm>
            <a:off x="153245" y="1017592"/>
            <a:ext cx="10604357" cy="2771524"/>
            <a:chOff x="124499" y="748295"/>
            <a:chExt cx="10604357" cy="2771524"/>
          </a:xfrm>
        </p:grpSpPr>
        <p:pic>
          <p:nvPicPr>
            <p:cNvPr id="27" name="Picture 26">
              <a:extLst>
                <a:ext uri="{FF2B5EF4-FFF2-40B4-BE49-F238E27FC236}">
                  <a16:creationId xmlns:a16="http://schemas.microsoft.com/office/drawing/2014/main" id="{A27E893F-0102-473C-8B4A-498D9C3A733D}"/>
                </a:ext>
              </a:extLst>
            </p:cNvPr>
            <p:cNvPicPr>
              <a:picLocks noChangeAspect="1"/>
            </p:cNvPicPr>
            <p:nvPr/>
          </p:nvPicPr>
          <p:blipFill>
            <a:blip r:embed="rId12"/>
            <a:stretch>
              <a:fillRect/>
            </a:stretch>
          </p:blipFill>
          <p:spPr>
            <a:xfrm>
              <a:off x="160078" y="748296"/>
              <a:ext cx="1939616" cy="1967951"/>
            </a:xfrm>
            <a:prstGeom prst="rect">
              <a:avLst/>
            </a:prstGeom>
          </p:spPr>
        </p:pic>
        <p:pic>
          <p:nvPicPr>
            <p:cNvPr id="29" name="Picture 28">
              <a:extLst>
                <a:ext uri="{FF2B5EF4-FFF2-40B4-BE49-F238E27FC236}">
                  <a16:creationId xmlns:a16="http://schemas.microsoft.com/office/drawing/2014/main" id="{2D4B0944-E1BF-4CF7-98CA-3443BD87CD37}"/>
                </a:ext>
              </a:extLst>
            </p:cNvPr>
            <p:cNvPicPr>
              <a:picLocks noChangeAspect="1"/>
            </p:cNvPicPr>
            <p:nvPr/>
          </p:nvPicPr>
          <p:blipFill>
            <a:blip r:embed="rId13"/>
            <a:stretch>
              <a:fillRect/>
            </a:stretch>
          </p:blipFill>
          <p:spPr>
            <a:xfrm>
              <a:off x="2355001" y="748613"/>
              <a:ext cx="1939616" cy="1967951"/>
            </a:xfrm>
            <a:prstGeom prst="rect">
              <a:avLst/>
            </a:prstGeom>
          </p:spPr>
        </p:pic>
        <p:grpSp>
          <p:nvGrpSpPr>
            <p:cNvPr id="31" name="Group 30">
              <a:extLst>
                <a:ext uri="{FF2B5EF4-FFF2-40B4-BE49-F238E27FC236}">
                  <a16:creationId xmlns:a16="http://schemas.microsoft.com/office/drawing/2014/main" id="{79C89DAC-2CD1-4122-B84E-1911ACC2655D}"/>
                </a:ext>
              </a:extLst>
            </p:cNvPr>
            <p:cNvGrpSpPr/>
            <p:nvPr/>
          </p:nvGrpSpPr>
          <p:grpSpPr>
            <a:xfrm>
              <a:off x="124499" y="2671662"/>
              <a:ext cx="10604357" cy="848157"/>
              <a:chOff x="124499" y="2671662"/>
              <a:chExt cx="10604357" cy="848157"/>
            </a:xfrm>
          </p:grpSpPr>
          <p:sp>
            <p:nvSpPr>
              <p:cNvPr id="38" name="TextBox 37">
                <a:extLst>
                  <a:ext uri="{FF2B5EF4-FFF2-40B4-BE49-F238E27FC236}">
                    <a16:creationId xmlns:a16="http://schemas.microsoft.com/office/drawing/2014/main" id="{D37D0931-0079-4F8C-AD6C-13F457F0324C}"/>
                  </a:ext>
                </a:extLst>
              </p:cNvPr>
              <p:cNvSpPr txBox="1"/>
              <p:nvPr/>
            </p:nvSpPr>
            <p:spPr>
              <a:xfrm>
                <a:off x="2309651" y="2675921"/>
                <a:ext cx="1939616" cy="760083"/>
              </a:xfrm>
              <a:prstGeom prst="rect">
                <a:avLst/>
              </a:prstGeom>
              <a:noFill/>
            </p:spPr>
            <p:txBody>
              <a:bodyPr wrap="square">
                <a:spAutoFit/>
              </a:bodyPr>
              <a:lstStyle/>
              <a:p>
                <a:r>
                  <a:rPr lang="en-US" b="1" i="0" u="none" strike="noStrike" baseline="0" dirty="0">
                    <a:solidFill>
                      <a:srgbClr val="000000"/>
                    </a:solidFill>
                    <a:latin typeface="Arial" panose="020B0604020202020204" pitchFamily="34" charset="0"/>
                  </a:rPr>
                  <a:t>Alex Moskalyk</a:t>
                </a:r>
              </a:p>
              <a:p>
                <a:r>
                  <a:rPr lang="en-US" sz="1400" dirty="0">
                    <a:solidFill>
                      <a:srgbClr val="000000"/>
                    </a:solidFill>
                    <a:latin typeface="Arial" panose="020B0604020202020204" pitchFamily="34" charset="0"/>
                  </a:rPr>
                  <a:t>Sr. Manager, Community Relations</a:t>
                </a:r>
                <a:endParaRPr lang="en-US" sz="1000" dirty="0"/>
              </a:p>
            </p:txBody>
          </p:sp>
          <p:sp>
            <p:nvSpPr>
              <p:cNvPr id="39" name="TextBox 38">
                <a:extLst>
                  <a:ext uri="{FF2B5EF4-FFF2-40B4-BE49-F238E27FC236}">
                    <a16:creationId xmlns:a16="http://schemas.microsoft.com/office/drawing/2014/main" id="{F859F8B3-E13D-4F72-9869-6115ADFDC58B}"/>
                  </a:ext>
                </a:extLst>
              </p:cNvPr>
              <p:cNvSpPr txBox="1"/>
              <p:nvPr/>
            </p:nvSpPr>
            <p:spPr>
              <a:xfrm>
                <a:off x="124499" y="2672817"/>
                <a:ext cx="1999973" cy="800219"/>
              </a:xfrm>
              <a:prstGeom prst="rect">
                <a:avLst/>
              </a:prstGeom>
              <a:noFill/>
            </p:spPr>
            <p:txBody>
              <a:bodyPr wrap="square">
                <a:spAutoFit/>
              </a:bodyPr>
              <a:lstStyle/>
              <a:p>
                <a:r>
                  <a:rPr lang="en-US" b="1" i="0" u="none" strike="noStrike" baseline="0" dirty="0">
                    <a:solidFill>
                      <a:srgbClr val="000000"/>
                    </a:solidFill>
                    <a:latin typeface="Arial" panose="020B0604020202020204" pitchFamily="34" charset="0"/>
                  </a:rPr>
                  <a:t>Daniel Levitan</a:t>
                </a:r>
              </a:p>
              <a:p>
                <a:r>
                  <a:rPr lang="en-US" sz="1400" dirty="0">
                    <a:solidFill>
                      <a:srgbClr val="000000"/>
                    </a:solidFill>
                    <a:latin typeface="Arial" panose="020B0604020202020204" pitchFamily="34" charset="0"/>
                  </a:rPr>
                  <a:t>Vice President, Stakeholder Relations</a:t>
                </a:r>
                <a:endParaRPr lang="en-US" sz="1000" dirty="0"/>
              </a:p>
            </p:txBody>
          </p:sp>
          <p:sp>
            <p:nvSpPr>
              <p:cNvPr id="40" name="TextBox 39">
                <a:extLst>
                  <a:ext uri="{FF2B5EF4-FFF2-40B4-BE49-F238E27FC236}">
                    <a16:creationId xmlns:a16="http://schemas.microsoft.com/office/drawing/2014/main" id="{0DB7784C-D94C-4C38-872E-BADC0B26D313}"/>
                  </a:ext>
                </a:extLst>
              </p:cNvPr>
              <p:cNvSpPr txBox="1"/>
              <p:nvPr/>
            </p:nvSpPr>
            <p:spPr>
              <a:xfrm>
                <a:off x="4434445" y="2671662"/>
                <a:ext cx="1939616" cy="800219"/>
              </a:xfrm>
              <a:prstGeom prst="rect">
                <a:avLst/>
              </a:prstGeom>
              <a:noFill/>
            </p:spPr>
            <p:txBody>
              <a:bodyPr wrap="square">
                <a:spAutoFit/>
              </a:bodyPr>
              <a:lstStyle/>
              <a:p>
                <a:r>
                  <a:rPr lang="en-US" b="1" i="0" u="none" strike="noStrike" baseline="0" dirty="0">
                    <a:solidFill>
                      <a:srgbClr val="000000"/>
                    </a:solidFill>
                    <a:latin typeface="Arial" panose="020B0604020202020204" pitchFamily="34" charset="0"/>
                  </a:rPr>
                  <a:t>Bruce Hopper</a:t>
                </a:r>
              </a:p>
              <a:p>
                <a:r>
                  <a:rPr lang="en-US" sz="1400" dirty="0">
                    <a:solidFill>
                      <a:srgbClr val="000000"/>
                    </a:solidFill>
                    <a:latin typeface="Arial" panose="020B0604020202020204" pitchFamily="34" charset="0"/>
                  </a:rPr>
                  <a:t>Project Manager, Waasigan</a:t>
                </a:r>
                <a:endParaRPr lang="en-US" sz="1000" dirty="0"/>
              </a:p>
            </p:txBody>
          </p:sp>
          <p:sp>
            <p:nvSpPr>
              <p:cNvPr id="41" name="TextBox 40">
                <a:extLst>
                  <a:ext uri="{FF2B5EF4-FFF2-40B4-BE49-F238E27FC236}">
                    <a16:creationId xmlns:a16="http://schemas.microsoft.com/office/drawing/2014/main" id="{A77F4FF9-9717-466B-8FBE-329E942AEB74}"/>
                  </a:ext>
                </a:extLst>
              </p:cNvPr>
              <p:cNvSpPr txBox="1"/>
              <p:nvPr/>
            </p:nvSpPr>
            <p:spPr>
              <a:xfrm>
                <a:off x="6679376" y="2719600"/>
                <a:ext cx="1900722" cy="800219"/>
              </a:xfrm>
              <a:prstGeom prst="rect">
                <a:avLst/>
              </a:prstGeom>
              <a:noFill/>
            </p:spPr>
            <p:txBody>
              <a:bodyPr wrap="square">
                <a:spAutoFit/>
              </a:bodyPr>
              <a:lstStyle/>
              <a:p>
                <a:r>
                  <a:rPr lang="en-US" b="1" dirty="0">
                    <a:solidFill>
                      <a:srgbClr val="000000"/>
                    </a:solidFill>
                    <a:latin typeface="Arial" panose="020B0604020202020204" pitchFamily="34" charset="0"/>
                  </a:rPr>
                  <a:t>Sarah Cohanim</a:t>
                </a:r>
                <a:endParaRPr lang="en-US" b="1" i="0" u="none" strike="noStrike" baseline="0" dirty="0">
                  <a:solidFill>
                    <a:srgbClr val="000000"/>
                  </a:solidFill>
                  <a:latin typeface="Arial" panose="020B0604020202020204" pitchFamily="34" charset="0"/>
                </a:endParaRPr>
              </a:p>
              <a:p>
                <a:r>
                  <a:rPr lang="en-US" sz="1400" dirty="0">
                    <a:solidFill>
                      <a:srgbClr val="000000"/>
                    </a:solidFill>
                    <a:latin typeface="Arial" panose="020B0604020202020204" pitchFamily="34" charset="0"/>
                  </a:rPr>
                  <a:t>Sr. Environmental Specialist</a:t>
                </a:r>
                <a:endParaRPr lang="en-US" sz="1000" dirty="0"/>
              </a:p>
            </p:txBody>
          </p:sp>
          <p:sp>
            <p:nvSpPr>
              <p:cNvPr id="42" name="TextBox 41">
                <a:extLst>
                  <a:ext uri="{FF2B5EF4-FFF2-40B4-BE49-F238E27FC236}">
                    <a16:creationId xmlns:a16="http://schemas.microsoft.com/office/drawing/2014/main" id="{6BC185FC-79A0-4B10-A495-E61CDECDFE2E}"/>
                  </a:ext>
                </a:extLst>
              </p:cNvPr>
              <p:cNvSpPr txBox="1"/>
              <p:nvPr/>
            </p:nvSpPr>
            <p:spPr>
              <a:xfrm>
                <a:off x="8789240" y="2698651"/>
                <a:ext cx="1939616" cy="760083"/>
              </a:xfrm>
              <a:prstGeom prst="rect">
                <a:avLst/>
              </a:prstGeom>
              <a:noFill/>
            </p:spPr>
            <p:txBody>
              <a:bodyPr wrap="square">
                <a:spAutoFit/>
              </a:bodyPr>
              <a:lstStyle/>
              <a:p>
                <a:r>
                  <a:rPr lang="en-US" b="1" dirty="0">
                    <a:solidFill>
                      <a:srgbClr val="000000"/>
                    </a:solidFill>
                    <a:latin typeface="Arial" panose="020B0604020202020204" pitchFamily="34" charset="0"/>
                  </a:rPr>
                  <a:t>Jamie Waller</a:t>
                </a:r>
                <a:endParaRPr lang="en-US" b="1" i="0" u="none" strike="noStrike" baseline="0" dirty="0">
                  <a:solidFill>
                    <a:srgbClr val="000000"/>
                  </a:solidFill>
                  <a:latin typeface="Arial" panose="020B0604020202020204" pitchFamily="34" charset="0"/>
                </a:endParaRPr>
              </a:p>
              <a:p>
                <a:r>
                  <a:rPr lang="en-US" sz="1400" dirty="0">
                    <a:solidFill>
                      <a:srgbClr val="000000"/>
                    </a:solidFill>
                    <a:latin typeface="Arial" panose="020B0604020202020204" pitchFamily="34" charset="0"/>
                  </a:rPr>
                  <a:t>Sr. Real Estate Coordinator</a:t>
                </a:r>
                <a:endParaRPr lang="en-US" sz="1000" dirty="0"/>
              </a:p>
            </p:txBody>
          </p:sp>
        </p:grpSp>
        <p:pic>
          <p:nvPicPr>
            <p:cNvPr id="33" name="Picture 2" descr="Profile photo of Bruce Hopper">
              <a:extLst>
                <a:ext uri="{FF2B5EF4-FFF2-40B4-BE49-F238E27FC236}">
                  <a16:creationId xmlns:a16="http://schemas.microsoft.com/office/drawing/2014/main" id="{618A9357-FF91-40CC-8999-46D462647D6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718"/>
            <a:stretch/>
          </p:blipFill>
          <p:spPr bwMode="auto">
            <a:xfrm>
              <a:off x="4506344" y="748296"/>
              <a:ext cx="1939616" cy="19679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a:extLst>
                <a:ext uri="{FF2B5EF4-FFF2-40B4-BE49-F238E27FC236}">
                  <a16:creationId xmlns:a16="http://schemas.microsoft.com/office/drawing/2014/main" id="{1139B213-4B7E-488D-B5C5-06822237B424}"/>
                </a:ext>
              </a:extLst>
            </p:cNvPr>
            <p:cNvPicPr>
              <a:picLocks noChangeAspect="1"/>
            </p:cNvPicPr>
            <p:nvPr/>
          </p:nvPicPr>
          <p:blipFill rotWithShape="1">
            <a:blip r:embed="rId15"/>
            <a:srcRect b="18455"/>
            <a:stretch/>
          </p:blipFill>
          <p:spPr>
            <a:xfrm>
              <a:off x="8871412" y="748296"/>
              <a:ext cx="1698263" cy="1988396"/>
            </a:xfrm>
            <a:prstGeom prst="rect">
              <a:avLst/>
            </a:prstGeom>
          </p:spPr>
        </p:pic>
        <p:pic>
          <p:nvPicPr>
            <p:cNvPr id="37" name="Picture 8">
              <a:extLst>
                <a:ext uri="{FF2B5EF4-FFF2-40B4-BE49-F238E27FC236}">
                  <a16:creationId xmlns:a16="http://schemas.microsoft.com/office/drawing/2014/main" id="{17202C11-A3C1-46B2-BC40-935443C55D60}"/>
                </a:ext>
              </a:extLst>
            </p:cNvPr>
            <p:cNvPicPr>
              <a:picLocks noChangeAspect="1"/>
            </p:cNvPicPr>
            <p:nvPr/>
          </p:nvPicPr>
          <p:blipFill rotWithShape="1">
            <a:blip r:embed="rId16">
              <a:extLst>
                <a:ext uri="{BEBA8EAE-BF5A-486C-A8C5-ECC9F3942E4B}">
                  <a14:imgProps xmlns:a14="http://schemas.microsoft.com/office/drawing/2010/main">
                    <a14:imgLayer r:embed="rId17">
                      <a14:imgEffect>
                        <a14:brightnessContrast bright="20000" contrast="-20000"/>
                      </a14:imgEffect>
                    </a14:imgLayer>
                  </a14:imgProps>
                </a:ext>
              </a:extLst>
            </a:blip>
            <a:srcRect l="-970" t="4326" r="970" b="22597"/>
            <a:stretch/>
          </p:blipFill>
          <p:spPr>
            <a:xfrm>
              <a:off x="6701268" y="748295"/>
              <a:ext cx="1900722" cy="1988396"/>
            </a:xfrm>
            <a:prstGeom prst="rect">
              <a:avLst/>
            </a:prstGeom>
          </p:spPr>
        </p:pic>
      </p:grpSp>
      <p:pic>
        <p:nvPicPr>
          <p:cNvPr id="57" name="Picture 56">
            <a:extLst>
              <a:ext uri="{FF2B5EF4-FFF2-40B4-BE49-F238E27FC236}">
                <a16:creationId xmlns:a16="http://schemas.microsoft.com/office/drawing/2014/main" id="{58B1B7FD-8F59-47A7-AF31-653760BE11C3}"/>
              </a:ext>
            </a:extLst>
          </p:cNvPr>
          <p:cNvPicPr>
            <a:picLocks noChangeAspect="1"/>
          </p:cNvPicPr>
          <p:nvPr/>
        </p:nvPicPr>
        <p:blipFill>
          <a:blip r:embed="rId18"/>
          <a:stretch>
            <a:fillRect/>
          </a:stretch>
        </p:blipFill>
        <p:spPr>
          <a:xfrm>
            <a:off x="10684263" y="1032075"/>
            <a:ext cx="1262873" cy="1576217"/>
          </a:xfrm>
          <a:prstGeom prst="rect">
            <a:avLst/>
          </a:prstGeom>
        </p:spPr>
      </p:pic>
    </p:spTree>
    <p:extLst>
      <p:ext uri="{BB962C8B-B14F-4D97-AF65-F5344CB8AC3E}">
        <p14:creationId xmlns:p14="http://schemas.microsoft.com/office/powerpoint/2010/main" val="4259407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1A1C4D-64DA-4A0A-8644-F6E2B1F33592}"/>
              </a:ext>
            </a:extLst>
          </p:cNvPr>
          <p:cNvPicPr>
            <a:picLocks noChangeAspect="1"/>
          </p:cNvPicPr>
          <p:nvPr/>
        </p:nvPicPr>
        <p:blipFill rotWithShape="1">
          <a:blip r:embed="rId3"/>
          <a:srcRect t="4571"/>
          <a:stretch/>
        </p:blipFill>
        <p:spPr>
          <a:xfrm>
            <a:off x="10136804" y="0"/>
            <a:ext cx="2076450" cy="4753824"/>
          </a:xfrm>
          <a:prstGeom prst="rect">
            <a:avLst/>
          </a:prstGeom>
        </p:spPr>
      </p:pic>
      <p:pic>
        <p:nvPicPr>
          <p:cNvPr id="28" name="Picture 27">
            <a:extLst>
              <a:ext uri="{FF2B5EF4-FFF2-40B4-BE49-F238E27FC236}">
                <a16:creationId xmlns:a16="http://schemas.microsoft.com/office/drawing/2014/main" id="{318A8791-30D4-40CE-AEB9-5DA1DBA1B278}"/>
              </a:ext>
            </a:extLst>
          </p:cNvPr>
          <p:cNvPicPr>
            <a:picLocks noChangeAspect="1"/>
          </p:cNvPicPr>
          <p:nvPr/>
        </p:nvPicPr>
        <p:blipFill>
          <a:blip r:embed="rId4"/>
          <a:stretch>
            <a:fillRect/>
          </a:stretch>
        </p:blipFill>
        <p:spPr>
          <a:xfrm>
            <a:off x="10353675" y="-2263"/>
            <a:ext cx="1838325" cy="3276600"/>
          </a:xfrm>
          <a:prstGeom prst="rect">
            <a:avLst/>
          </a:prstGeom>
        </p:spPr>
      </p:pic>
      <p:grpSp>
        <p:nvGrpSpPr>
          <p:cNvPr id="29" name="Group 28">
            <a:extLst>
              <a:ext uri="{FF2B5EF4-FFF2-40B4-BE49-F238E27FC236}">
                <a16:creationId xmlns:a16="http://schemas.microsoft.com/office/drawing/2014/main" id="{A1F060DE-9C4E-4EFA-B5E4-5B96E9E0B636}"/>
              </a:ext>
            </a:extLst>
          </p:cNvPr>
          <p:cNvGrpSpPr/>
          <p:nvPr/>
        </p:nvGrpSpPr>
        <p:grpSpPr>
          <a:xfrm>
            <a:off x="10081593" y="26571"/>
            <a:ext cx="2076450" cy="3624895"/>
            <a:chOff x="10081593" y="26571"/>
            <a:chExt cx="2076450" cy="3624895"/>
          </a:xfrm>
        </p:grpSpPr>
        <p:pic>
          <p:nvPicPr>
            <p:cNvPr id="30" name="Picture 29">
              <a:extLst>
                <a:ext uri="{FF2B5EF4-FFF2-40B4-BE49-F238E27FC236}">
                  <a16:creationId xmlns:a16="http://schemas.microsoft.com/office/drawing/2014/main" id="{97F20E62-27C5-48D5-983C-94B46524CB14}"/>
                </a:ext>
              </a:extLst>
            </p:cNvPr>
            <p:cNvPicPr>
              <a:picLocks noChangeAspect="1"/>
            </p:cNvPicPr>
            <p:nvPr/>
          </p:nvPicPr>
          <p:blipFill rotWithShape="1">
            <a:blip r:embed="rId3"/>
            <a:srcRect t="27234"/>
            <a:stretch/>
          </p:blipFill>
          <p:spPr>
            <a:xfrm>
              <a:off x="10081593" y="26571"/>
              <a:ext cx="2076450" cy="3624895"/>
            </a:xfrm>
            <a:prstGeom prst="rect">
              <a:avLst/>
            </a:prstGeom>
          </p:spPr>
        </p:pic>
        <p:pic>
          <p:nvPicPr>
            <p:cNvPr id="31" name="Picture 30">
              <a:extLst>
                <a:ext uri="{FF2B5EF4-FFF2-40B4-BE49-F238E27FC236}">
                  <a16:creationId xmlns:a16="http://schemas.microsoft.com/office/drawing/2014/main" id="{5F75DC57-4E9F-4318-B691-65D825EAAE45}"/>
                </a:ext>
              </a:extLst>
            </p:cNvPr>
            <p:cNvPicPr>
              <a:picLocks noChangeAspect="1"/>
            </p:cNvPicPr>
            <p:nvPr/>
          </p:nvPicPr>
          <p:blipFill>
            <a:blip r:embed="rId5"/>
            <a:stretch>
              <a:fillRect/>
            </a:stretch>
          </p:blipFill>
          <p:spPr>
            <a:xfrm>
              <a:off x="10757602" y="334210"/>
              <a:ext cx="1126624" cy="545270"/>
            </a:xfrm>
            <a:prstGeom prst="rect">
              <a:avLst/>
            </a:prstGeom>
          </p:spPr>
        </p:pic>
      </p:grpSp>
      <p:sp>
        <p:nvSpPr>
          <p:cNvPr id="2" name="Title 1">
            <a:extLst>
              <a:ext uri="{FF2B5EF4-FFF2-40B4-BE49-F238E27FC236}">
                <a16:creationId xmlns:a16="http://schemas.microsoft.com/office/drawing/2014/main" id="{A7DD2E7E-4A7B-C04D-2AA0-9F95443DBA2D}"/>
              </a:ext>
            </a:extLst>
          </p:cNvPr>
          <p:cNvSpPr>
            <a:spLocks noGrp="1"/>
          </p:cNvSpPr>
          <p:nvPr>
            <p:ph type="title"/>
          </p:nvPr>
        </p:nvSpPr>
        <p:spPr>
          <a:xfrm>
            <a:off x="394772" y="318561"/>
            <a:ext cx="10678160" cy="817289"/>
          </a:xfrm>
        </p:spPr>
        <p:txBody>
          <a:bodyPr>
            <a:normAutofit/>
          </a:bodyPr>
          <a:lstStyle/>
          <a:p>
            <a:r>
              <a:rPr lang="en-US" sz="3600" b="1" dirty="0">
                <a:latin typeface="Futura Std Book" panose="020B0502020204020303" pitchFamily="34" charset="0"/>
              </a:rPr>
              <a:t>Project Timelines</a:t>
            </a:r>
          </a:p>
        </p:txBody>
      </p:sp>
      <p:sp>
        <p:nvSpPr>
          <p:cNvPr id="4" name="Title 1">
            <a:extLst>
              <a:ext uri="{FF2B5EF4-FFF2-40B4-BE49-F238E27FC236}">
                <a16:creationId xmlns:a16="http://schemas.microsoft.com/office/drawing/2014/main" id="{5603F50B-8586-F863-D13E-E932BCB1E07A}"/>
              </a:ext>
            </a:extLst>
          </p:cNvPr>
          <p:cNvSpPr txBox="1">
            <a:spLocks/>
          </p:cNvSpPr>
          <p:nvPr/>
        </p:nvSpPr>
        <p:spPr>
          <a:xfrm>
            <a:off x="11277600" y="6414655"/>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18</a:t>
            </a:r>
          </a:p>
        </p:txBody>
      </p:sp>
      <p:sp>
        <p:nvSpPr>
          <p:cNvPr id="7" name="TextBox 6">
            <a:extLst>
              <a:ext uri="{FF2B5EF4-FFF2-40B4-BE49-F238E27FC236}">
                <a16:creationId xmlns:a16="http://schemas.microsoft.com/office/drawing/2014/main" id="{FF41D413-E9E0-9332-E911-C536F5F04389}"/>
              </a:ext>
            </a:extLst>
          </p:cNvPr>
          <p:cNvSpPr txBox="1"/>
          <p:nvPr/>
        </p:nvSpPr>
        <p:spPr>
          <a:xfrm>
            <a:off x="642619" y="1504101"/>
            <a:ext cx="10906762" cy="4485459"/>
          </a:xfrm>
          <a:prstGeom prst="rect">
            <a:avLst/>
          </a:prstGeom>
          <a:noFill/>
        </p:spPr>
        <p:txBody>
          <a:bodyPr wrap="square" numCol="1" rtlCol="0" anchor="t">
            <a:spAutoFit/>
          </a:bodyPr>
          <a:lstStyle/>
          <a:p>
            <a:pPr>
              <a:lnSpc>
                <a:spcPct val="150000"/>
              </a:lnSpc>
            </a:pPr>
            <a:r>
              <a:rPr lang="en-CA" sz="1600" dirty="0">
                <a:latin typeface="FuturaBook" panose="00000400000000000000" pitchFamily="2" charset="0"/>
              </a:rPr>
              <a:t>Notice of Commencement of the Terms of Reference for the environmental assessment (April 2019)</a:t>
            </a:r>
          </a:p>
          <a:p>
            <a:pPr>
              <a:lnSpc>
                <a:spcPct val="150000"/>
              </a:lnSpc>
            </a:pPr>
            <a:r>
              <a:rPr lang="en-CA" sz="1600" dirty="0">
                <a:latin typeface="FuturaBook" panose="00000400000000000000" pitchFamily="2" charset="0"/>
              </a:rPr>
              <a:t>Consultation, data collection and development of corridor alternatives (2019-2020)</a:t>
            </a:r>
          </a:p>
          <a:p>
            <a:pPr>
              <a:lnSpc>
                <a:spcPct val="150000"/>
              </a:lnSpc>
            </a:pPr>
            <a:r>
              <a:rPr lang="en-CA" sz="1600" dirty="0">
                <a:latin typeface="FuturaBook" panose="00000400000000000000" pitchFamily="2" charset="0"/>
              </a:rPr>
              <a:t>Review and comment of the draft Terms of Reference (June - August 2020)</a:t>
            </a:r>
          </a:p>
          <a:p>
            <a:pPr>
              <a:lnSpc>
                <a:spcPct val="150000"/>
              </a:lnSpc>
            </a:pPr>
            <a:r>
              <a:rPr lang="en-CA" sz="1600" dirty="0">
                <a:latin typeface="FuturaBook" panose="00000400000000000000" pitchFamily="2" charset="0"/>
              </a:rPr>
              <a:t>Hydro One submitted a Terms of Reference to the Ministry of the Environment, Conservation and Parks for review and decision (2020)</a:t>
            </a:r>
          </a:p>
          <a:p>
            <a:pPr>
              <a:lnSpc>
                <a:spcPct val="150000"/>
              </a:lnSpc>
            </a:pPr>
            <a:r>
              <a:rPr lang="en-CA" sz="1600" dirty="0">
                <a:latin typeface="FuturaBook" panose="00000400000000000000" pitchFamily="2" charset="0"/>
              </a:rPr>
              <a:t>Amended Terms of Reference approved by the Ministry of the Environment, Conservation and Parks (February 2022)</a:t>
            </a:r>
          </a:p>
          <a:p>
            <a:pPr>
              <a:lnSpc>
                <a:spcPct val="150000"/>
              </a:lnSpc>
            </a:pPr>
            <a:r>
              <a:rPr lang="en-CA" sz="1600" dirty="0">
                <a:latin typeface="FuturaBook" panose="00000400000000000000" pitchFamily="2" charset="0"/>
              </a:rPr>
              <a:t>Notice of Commencement of Environmental Assessment (March 2022)</a:t>
            </a:r>
          </a:p>
          <a:p>
            <a:pPr>
              <a:lnSpc>
                <a:spcPct val="150000"/>
              </a:lnSpc>
            </a:pPr>
            <a:r>
              <a:rPr lang="en-CA" sz="1600" dirty="0">
                <a:latin typeface="FuturaBook" panose="00000400000000000000" pitchFamily="2" charset="0"/>
              </a:rPr>
              <a:t>Consultation and data collection on the environmental assessment, including identifying a preferred route (2022 – 2023)</a:t>
            </a:r>
          </a:p>
          <a:p>
            <a:pPr>
              <a:lnSpc>
                <a:spcPct val="150000"/>
              </a:lnSpc>
            </a:pPr>
            <a:r>
              <a:rPr lang="en-CA" sz="1600" dirty="0">
                <a:latin typeface="FuturaBook" panose="00000400000000000000" pitchFamily="2" charset="0"/>
              </a:rPr>
              <a:t>Review and comment of draft environmental assessment report, and submission of final report to the Ministry of the Environment, Conservation and Parks (2023)</a:t>
            </a:r>
          </a:p>
          <a:p>
            <a:pPr>
              <a:lnSpc>
                <a:spcPct val="150000"/>
              </a:lnSpc>
            </a:pPr>
            <a:r>
              <a:rPr lang="en-CA" sz="1600" dirty="0">
                <a:latin typeface="FuturaBook" panose="00000400000000000000" pitchFamily="2" charset="0"/>
              </a:rPr>
              <a:t>Decision on the environmental assessment by the Ministry of the Environment, Conservation and Parks (2024) </a:t>
            </a:r>
          </a:p>
          <a:p>
            <a:pPr>
              <a:lnSpc>
                <a:spcPct val="150000"/>
              </a:lnSpc>
            </a:pPr>
            <a:r>
              <a:rPr lang="en-CA" sz="1600" dirty="0">
                <a:latin typeface="FuturaBook" panose="00000400000000000000" pitchFamily="2" charset="0"/>
              </a:rPr>
              <a:t>Hydro One ready to build the line, pending approvals (2024)</a:t>
            </a:r>
          </a:p>
        </p:txBody>
      </p:sp>
      <p:sp>
        <p:nvSpPr>
          <p:cNvPr id="5" name="Rectangle 4">
            <a:extLst>
              <a:ext uri="{FF2B5EF4-FFF2-40B4-BE49-F238E27FC236}">
                <a16:creationId xmlns:a16="http://schemas.microsoft.com/office/drawing/2014/main" id="{9C409803-678D-AC6B-738B-21A2F7B9C74F}"/>
              </a:ext>
            </a:extLst>
          </p:cNvPr>
          <p:cNvSpPr/>
          <p:nvPr/>
        </p:nvSpPr>
        <p:spPr>
          <a:xfrm>
            <a:off x="479326" y="1619803"/>
            <a:ext cx="45719" cy="4254054"/>
          </a:xfrm>
          <a:prstGeom prst="rect">
            <a:avLst/>
          </a:prstGeom>
          <a:no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p>
        </p:txBody>
      </p:sp>
      <p:sp>
        <p:nvSpPr>
          <p:cNvPr id="3" name="Oval 2">
            <a:extLst>
              <a:ext uri="{FF2B5EF4-FFF2-40B4-BE49-F238E27FC236}">
                <a16:creationId xmlns:a16="http://schemas.microsoft.com/office/drawing/2014/main" id="{62191940-15D1-952F-1A39-E0402880A782}"/>
              </a:ext>
            </a:extLst>
          </p:cNvPr>
          <p:cNvSpPr/>
          <p:nvPr/>
        </p:nvSpPr>
        <p:spPr>
          <a:xfrm>
            <a:off x="417237" y="1708427"/>
            <a:ext cx="170465" cy="15736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263321D-AAB7-D499-27C4-815C47926DA1}"/>
              </a:ext>
            </a:extLst>
          </p:cNvPr>
          <p:cNvSpPr/>
          <p:nvPr/>
        </p:nvSpPr>
        <p:spPr>
          <a:xfrm>
            <a:off x="361752" y="4187911"/>
            <a:ext cx="280866" cy="265093"/>
          </a:xfrm>
          <a:prstGeom prst="ellipse">
            <a:avLst/>
          </a:prstGeom>
          <a:solidFill>
            <a:srgbClr val="F2B12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39E310C-91A8-47C3-9531-AAF1FF2CC9FB}"/>
              </a:ext>
            </a:extLst>
          </p:cNvPr>
          <p:cNvSpPr/>
          <p:nvPr/>
        </p:nvSpPr>
        <p:spPr>
          <a:xfrm>
            <a:off x="417237" y="2399844"/>
            <a:ext cx="170465" cy="15736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63BCC2E-28E2-4F5D-9A80-601522979D9E}"/>
              </a:ext>
            </a:extLst>
          </p:cNvPr>
          <p:cNvSpPr/>
          <p:nvPr/>
        </p:nvSpPr>
        <p:spPr>
          <a:xfrm>
            <a:off x="417236" y="2745552"/>
            <a:ext cx="170465" cy="15736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BB2CA6E-6E22-4E6C-A0CD-6694B2118F52}"/>
              </a:ext>
            </a:extLst>
          </p:cNvPr>
          <p:cNvSpPr/>
          <p:nvPr/>
        </p:nvSpPr>
        <p:spPr>
          <a:xfrm>
            <a:off x="417237" y="3501947"/>
            <a:ext cx="170465" cy="15736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5986E33-1A3D-4E79-9674-AF3A58915928}"/>
              </a:ext>
            </a:extLst>
          </p:cNvPr>
          <p:cNvSpPr/>
          <p:nvPr/>
        </p:nvSpPr>
        <p:spPr>
          <a:xfrm>
            <a:off x="415935" y="3863333"/>
            <a:ext cx="170465" cy="15736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67692D1-6812-4C97-8403-50E174F88880}"/>
              </a:ext>
            </a:extLst>
          </p:cNvPr>
          <p:cNvSpPr/>
          <p:nvPr/>
        </p:nvSpPr>
        <p:spPr>
          <a:xfrm>
            <a:off x="415935" y="4604050"/>
            <a:ext cx="170465" cy="15736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16E73B-42C6-4113-A493-0F804599A1B3}"/>
              </a:ext>
            </a:extLst>
          </p:cNvPr>
          <p:cNvSpPr/>
          <p:nvPr/>
        </p:nvSpPr>
        <p:spPr>
          <a:xfrm>
            <a:off x="415934" y="4962777"/>
            <a:ext cx="170465" cy="15736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7D8CBF1-41C3-4706-8194-1FA3C656366A}"/>
              </a:ext>
            </a:extLst>
          </p:cNvPr>
          <p:cNvSpPr/>
          <p:nvPr/>
        </p:nvSpPr>
        <p:spPr>
          <a:xfrm>
            <a:off x="417237" y="5312125"/>
            <a:ext cx="170465" cy="15736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6331960-E1B6-477F-9DFB-F9A9ECFA31CD}"/>
              </a:ext>
            </a:extLst>
          </p:cNvPr>
          <p:cNvSpPr/>
          <p:nvPr/>
        </p:nvSpPr>
        <p:spPr>
          <a:xfrm>
            <a:off x="417237" y="5659353"/>
            <a:ext cx="170465" cy="15736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F5962DF-A702-445F-9EB6-2AB9E398253A}"/>
              </a:ext>
            </a:extLst>
          </p:cNvPr>
          <p:cNvPicPr>
            <a:picLocks noChangeAspect="1"/>
          </p:cNvPicPr>
          <p:nvPr/>
        </p:nvPicPr>
        <p:blipFill>
          <a:blip r:embed="rId6"/>
          <a:stretch>
            <a:fillRect/>
          </a:stretch>
        </p:blipFill>
        <p:spPr>
          <a:xfrm>
            <a:off x="8669954" y="5438775"/>
            <a:ext cx="3543300" cy="1419225"/>
          </a:xfrm>
          <a:prstGeom prst="rect">
            <a:avLst/>
          </a:prstGeom>
        </p:spPr>
      </p:pic>
      <p:grpSp>
        <p:nvGrpSpPr>
          <p:cNvPr id="25" name="Group 24">
            <a:extLst>
              <a:ext uri="{FF2B5EF4-FFF2-40B4-BE49-F238E27FC236}">
                <a16:creationId xmlns:a16="http://schemas.microsoft.com/office/drawing/2014/main" id="{67D7BE4E-0DC8-4ACC-B5AD-40C5740A5F20}"/>
              </a:ext>
            </a:extLst>
          </p:cNvPr>
          <p:cNvGrpSpPr/>
          <p:nvPr/>
        </p:nvGrpSpPr>
        <p:grpSpPr>
          <a:xfrm>
            <a:off x="11296650" y="6490888"/>
            <a:ext cx="914400" cy="238125"/>
            <a:chOff x="11296650" y="6490888"/>
            <a:chExt cx="914400" cy="238125"/>
          </a:xfrm>
        </p:grpSpPr>
        <p:pic>
          <p:nvPicPr>
            <p:cNvPr id="26" name="Picture 25">
              <a:extLst>
                <a:ext uri="{FF2B5EF4-FFF2-40B4-BE49-F238E27FC236}">
                  <a16:creationId xmlns:a16="http://schemas.microsoft.com/office/drawing/2014/main" id="{004CACB7-3894-4137-852A-8239053DD46E}"/>
                </a:ext>
              </a:extLst>
            </p:cNvPr>
            <p:cNvPicPr>
              <a:picLocks noChangeAspect="1"/>
            </p:cNvPicPr>
            <p:nvPr/>
          </p:nvPicPr>
          <p:blipFill>
            <a:blip r:embed="rId7"/>
            <a:stretch>
              <a:fillRect/>
            </a:stretch>
          </p:blipFill>
          <p:spPr>
            <a:xfrm>
              <a:off x="11315700" y="6490888"/>
              <a:ext cx="876300" cy="238125"/>
            </a:xfrm>
            <a:prstGeom prst="rect">
              <a:avLst/>
            </a:prstGeom>
          </p:spPr>
        </p:pic>
        <p:sp>
          <p:nvSpPr>
            <p:cNvPr id="27" name="Title 1">
              <a:extLst>
                <a:ext uri="{FF2B5EF4-FFF2-40B4-BE49-F238E27FC236}">
                  <a16:creationId xmlns:a16="http://schemas.microsoft.com/office/drawing/2014/main" id="{5D2A2947-5A1F-4039-8D06-607A66060EE6}"/>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20</a:t>
              </a:r>
            </a:p>
          </p:txBody>
        </p:sp>
      </p:grpSp>
      <p:pic>
        <p:nvPicPr>
          <p:cNvPr id="32" name="Picture 31">
            <a:extLst>
              <a:ext uri="{FF2B5EF4-FFF2-40B4-BE49-F238E27FC236}">
                <a16:creationId xmlns:a16="http://schemas.microsoft.com/office/drawing/2014/main" id="{8C720283-F6CF-4A3B-918C-8BD1E371BC17}"/>
              </a:ext>
            </a:extLst>
          </p:cNvPr>
          <p:cNvPicPr>
            <a:picLocks noChangeAspect="1"/>
          </p:cNvPicPr>
          <p:nvPr/>
        </p:nvPicPr>
        <p:blipFill>
          <a:blip r:embed="rId8"/>
          <a:stretch>
            <a:fillRect/>
          </a:stretch>
        </p:blipFill>
        <p:spPr>
          <a:xfrm>
            <a:off x="10684263" y="1032075"/>
            <a:ext cx="1262873" cy="1576217"/>
          </a:xfrm>
          <a:prstGeom prst="rect">
            <a:avLst/>
          </a:prstGeom>
        </p:spPr>
      </p:pic>
      <p:sp>
        <p:nvSpPr>
          <p:cNvPr id="33" name="Oval 32">
            <a:extLst>
              <a:ext uri="{FF2B5EF4-FFF2-40B4-BE49-F238E27FC236}">
                <a16:creationId xmlns:a16="http://schemas.microsoft.com/office/drawing/2014/main" id="{20C19D3C-F20D-4150-A212-2B6BE2B69AB2}"/>
              </a:ext>
            </a:extLst>
          </p:cNvPr>
          <p:cNvSpPr/>
          <p:nvPr/>
        </p:nvSpPr>
        <p:spPr>
          <a:xfrm>
            <a:off x="414780" y="2067837"/>
            <a:ext cx="170465" cy="15736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6096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2E7E-4A7B-C04D-2AA0-9F95443DBA2D}"/>
              </a:ext>
            </a:extLst>
          </p:cNvPr>
          <p:cNvSpPr>
            <a:spLocks noGrp="1"/>
          </p:cNvSpPr>
          <p:nvPr>
            <p:ph type="title"/>
          </p:nvPr>
        </p:nvSpPr>
        <p:spPr>
          <a:xfrm>
            <a:off x="838200" y="365125"/>
            <a:ext cx="10515600" cy="817289"/>
          </a:xfrm>
        </p:spPr>
        <p:txBody>
          <a:bodyPr>
            <a:normAutofit/>
          </a:bodyPr>
          <a:lstStyle/>
          <a:p>
            <a:r>
              <a:rPr lang="en-US" sz="3600" b="1" dirty="0">
                <a:latin typeface="Futura Std Book" panose="020B0502020204020303" pitchFamily="34" charset="0"/>
              </a:rPr>
              <a:t>How To Get Involved</a:t>
            </a:r>
          </a:p>
        </p:txBody>
      </p:sp>
      <p:sp>
        <p:nvSpPr>
          <p:cNvPr id="4" name="Title 1">
            <a:extLst>
              <a:ext uri="{FF2B5EF4-FFF2-40B4-BE49-F238E27FC236}">
                <a16:creationId xmlns:a16="http://schemas.microsoft.com/office/drawing/2014/main" id="{5603F50B-8586-F863-D13E-E932BCB1E07A}"/>
              </a:ext>
            </a:extLst>
          </p:cNvPr>
          <p:cNvSpPr txBox="1">
            <a:spLocks/>
          </p:cNvSpPr>
          <p:nvPr/>
        </p:nvSpPr>
        <p:spPr>
          <a:xfrm>
            <a:off x="11277600" y="6414655"/>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19</a:t>
            </a:r>
          </a:p>
        </p:txBody>
      </p:sp>
      <p:sp>
        <p:nvSpPr>
          <p:cNvPr id="5" name="Content Placeholder 2">
            <a:extLst>
              <a:ext uri="{FF2B5EF4-FFF2-40B4-BE49-F238E27FC236}">
                <a16:creationId xmlns:a16="http://schemas.microsoft.com/office/drawing/2014/main" id="{33C27339-8420-0F8D-DB06-FF76053A3FB0}"/>
              </a:ext>
            </a:extLst>
          </p:cNvPr>
          <p:cNvSpPr txBox="1">
            <a:spLocks/>
          </p:cNvSpPr>
          <p:nvPr/>
        </p:nvSpPr>
        <p:spPr>
          <a:xfrm>
            <a:off x="838200" y="1221989"/>
            <a:ext cx="8667044" cy="740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200" dirty="0">
                <a:latin typeface="FuturaBook" pitchFamily="2" charset="0"/>
              </a:rPr>
              <a:t>Your feedback is important to us and we want to </a:t>
            </a:r>
            <a:br>
              <a:rPr lang="en-US" sz="2200" dirty="0">
                <a:latin typeface="FuturaBook" pitchFamily="2" charset="0"/>
              </a:rPr>
            </a:br>
            <a:r>
              <a:rPr lang="en-US" sz="2200" dirty="0">
                <a:latin typeface="FuturaBook" pitchFamily="2" charset="0"/>
              </a:rPr>
              <a:t>hear from you. You can provide us with your feedback by:  </a:t>
            </a:r>
          </a:p>
        </p:txBody>
      </p:sp>
      <p:sp>
        <p:nvSpPr>
          <p:cNvPr id="6" name="Content Placeholder 2">
            <a:extLst>
              <a:ext uri="{FF2B5EF4-FFF2-40B4-BE49-F238E27FC236}">
                <a16:creationId xmlns:a16="http://schemas.microsoft.com/office/drawing/2014/main" id="{BD5918EE-C8FA-426E-C629-DC737066FF2B}"/>
              </a:ext>
            </a:extLst>
          </p:cNvPr>
          <p:cNvSpPr txBox="1">
            <a:spLocks/>
          </p:cNvSpPr>
          <p:nvPr/>
        </p:nvSpPr>
        <p:spPr>
          <a:xfrm>
            <a:off x="2025571" y="2302977"/>
            <a:ext cx="7245752" cy="691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200" dirty="0">
                <a:latin typeface="FuturaBook" panose="00000400000000000000" pitchFamily="2" charset="0"/>
              </a:rPr>
              <a:t>Asking a live question tonight</a:t>
            </a:r>
            <a:endParaRPr lang="en-US" sz="2200" dirty="0">
              <a:highlight>
                <a:srgbClr val="FFFF00"/>
              </a:highlight>
              <a:latin typeface="FuturaBook" panose="00000400000000000000" pitchFamily="2" charset="0"/>
            </a:endParaRPr>
          </a:p>
        </p:txBody>
      </p:sp>
      <p:sp>
        <p:nvSpPr>
          <p:cNvPr id="8" name="Content Placeholder 2">
            <a:extLst>
              <a:ext uri="{FF2B5EF4-FFF2-40B4-BE49-F238E27FC236}">
                <a16:creationId xmlns:a16="http://schemas.microsoft.com/office/drawing/2014/main" id="{B74D5BE8-A365-C592-2716-6A23D2AEDD3F}"/>
              </a:ext>
            </a:extLst>
          </p:cNvPr>
          <p:cNvSpPr txBox="1">
            <a:spLocks/>
          </p:cNvSpPr>
          <p:nvPr/>
        </p:nvSpPr>
        <p:spPr>
          <a:xfrm>
            <a:off x="2025571" y="3423544"/>
            <a:ext cx="8264323" cy="974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200" dirty="0">
                <a:latin typeface="FuturaBook" panose="00000400000000000000" pitchFamily="2" charset="0"/>
              </a:rPr>
              <a:t>Contacting Community.Relations@HydroOne.com </a:t>
            </a:r>
            <a:br>
              <a:rPr lang="en-US" sz="2200" dirty="0">
                <a:latin typeface="FuturaBook" panose="00000400000000000000" pitchFamily="2" charset="0"/>
              </a:rPr>
            </a:br>
            <a:r>
              <a:rPr lang="en-US" sz="2200" dirty="0">
                <a:latin typeface="FuturaBook" panose="00000400000000000000" pitchFamily="2" charset="0"/>
              </a:rPr>
              <a:t>or 1-877-345-6799</a:t>
            </a:r>
          </a:p>
        </p:txBody>
      </p:sp>
      <p:sp>
        <p:nvSpPr>
          <p:cNvPr id="9" name="Content Placeholder 2">
            <a:extLst>
              <a:ext uri="{FF2B5EF4-FFF2-40B4-BE49-F238E27FC236}">
                <a16:creationId xmlns:a16="http://schemas.microsoft.com/office/drawing/2014/main" id="{9A59E214-82D4-6136-844D-F5BFC88CBA66}"/>
              </a:ext>
            </a:extLst>
          </p:cNvPr>
          <p:cNvSpPr txBox="1">
            <a:spLocks/>
          </p:cNvSpPr>
          <p:nvPr/>
        </p:nvSpPr>
        <p:spPr>
          <a:xfrm>
            <a:off x="2025571" y="4752587"/>
            <a:ext cx="7118429" cy="4306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200" dirty="0">
                <a:latin typeface="FuturaBook" panose="00000400000000000000" pitchFamily="2" charset="0"/>
              </a:rPr>
              <a:t>Attending future engagement opportunities </a:t>
            </a:r>
          </a:p>
        </p:txBody>
      </p:sp>
      <p:sp>
        <p:nvSpPr>
          <p:cNvPr id="10" name="Content Placeholder 2">
            <a:extLst>
              <a:ext uri="{FF2B5EF4-FFF2-40B4-BE49-F238E27FC236}">
                <a16:creationId xmlns:a16="http://schemas.microsoft.com/office/drawing/2014/main" id="{782610F8-DE2E-A611-A4A0-A9208CA5AF0A}"/>
              </a:ext>
            </a:extLst>
          </p:cNvPr>
          <p:cNvSpPr txBox="1">
            <a:spLocks/>
          </p:cNvSpPr>
          <p:nvPr/>
        </p:nvSpPr>
        <p:spPr>
          <a:xfrm>
            <a:off x="838200" y="5782535"/>
            <a:ext cx="8433123" cy="1264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200" dirty="0">
                <a:latin typeface="FuturaBook" panose="00000400000000000000" pitchFamily="2" charset="0"/>
              </a:rPr>
              <a:t>To stay up to date on project detail, please visit </a:t>
            </a:r>
            <a:r>
              <a:rPr lang="en-US" sz="2200" b="1" dirty="0" err="1">
                <a:latin typeface="FuturaBook" panose="00000400000000000000" pitchFamily="2" charset="0"/>
              </a:rPr>
              <a:t>www.HydroOne.com</a:t>
            </a:r>
            <a:r>
              <a:rPr lang="en-US" sz="2200" b="1" dirty="0">
                <a:latin typeface="FuturaBook" panose="00000400000000000000" pitchFamily="2" charset="0"/>
              </a:rPr>
              <a:t>/</a:t>
            </a:r>
            <a:r>
              <a:rPr lang="en-US" sz="2200" b="1" dirty="0" err="1">
                <a:latin typeface="FuturaBook" panose="00000400000000000000" pitchFamily="2" charset="0"/>
              </a:rPr>
              <a:t>Waasigan</a:t>
            </a:r>
            <a:endParaRPr lang="en-US" sz="2200" b="1" dirty="0">
              <a:latin typeface="FuturaBook" panose="00000400000000000000" pitchFamily="2" charset="0"/>
            </a:endParaRPr>
          </a:p>
        </p:txBody>
      </p:sp>
      <p:pic>
        <p:nvPicPr>
          <p:cNvPr id="11" name="Picture 10">
            <a:extLst>
              <a:ext uri="{FF2B5EF4-FFF2-40B4-BE49-F238E27FC236}">
                <a16:creationId xmlns:a16="http://schemas.microsoft.com/office/drawing/2014/main" id="{8126CB19-9C6C-75EF-A1B4-DE16D43BF63A}"/>
              </a:ext>
            </a:extLst>
          </p:cNvPr>
          <p:cNvPicPr>
            <a:picLocks noChangeAspect="1"/>
          </p:cNvPicPr>
          <p:nvPr/>
        </p:nvPicPr>
        <p:blipFill rotWithShape="1">
          <a:blip r:embed="rId3"/>
          <a:srcRect r="76105"/>
          <a:stretch/>
        </p:blipFill>
        <p:spPr>
          <a:xfrm>
            <a:off x="940149" y="2443363"/>
            <a:ext cx="841367" cy="691642"/>
          </a:xfrm>
          <a:prstGeom prst="rect">
            <a:avLst/>
          </a:prstGeom>
        </p:spPr>
      </p:pic>
      <p:pic>
        <p:nvPicPr>
          <p:cNvPr id="12" name="Picture 11">
            <a:extLst>
              <a:ext uri="{FF2B5EF4-FFF2-40B4-BE49-F238E27FC236}">
                <a16:creationId xmlns:a16="http://schemas.microsoft.com/office/drawing/2014/main" id="{1A6BB979-81C6-45C5-F4FB-87F83C9A76CD}"/>
              </a:ext>
            </a:extLst>
          </p:cNvPr>
          <p:cNvPicPr>
            <a:picLocks noChangeAspect="1"/>
          </p:cNvPicPr>
          <p:nvPr/>
        </p:nvPicPr>
        <p:blipFill rotWithShape="1">
          <a:blip r:embed="rId3"/>
          <a:srcRect l="41681" r="41612"/>
          <a:stretch/>
        </p:blipFill>
        <p:spPr>
          <a:xfrm>
            <a:off x="1193247" y="3503866"/>
            <a:ext cx="588269" cy="691642"/>
          </a:xfrm>
          <a:prstGeom prst="rect">
            <a:avLst/>
          </a:prstGeom>
        </p:spPr>
      </p:pic>
      <p:pic>
        <p:nvPicPr>
          <p:cNvPr id="13" name="Picture 12">
            <a:extLst>
              <a:ext uri="{FF2B5EF4-FFF2-40B4-BE49-F238E27FC236}">
                <a16:creationId xmlns:a16="http://schemas.microsoft.com/office/drawing/2014/main" id="{AAF5FEA4-1073-239B-BBD2-373D6B77098B}"/>
              </a:ext>
            </a:extLst>
          </p:cNvPr>
          <p:cNvPicPr>
            <a:picLocks noChangeAspect="1"/>
          </p:cNvPicPr>
          <p:nvPr/>
        </p:nvPicPr>
        <p:blipFill rotWithShape="1">
          <a:blip r:embed="rId3"/>
          <a:srcRect l="76305"/>
          <a:stretch/>
        </p:blipFill>
        <p:spPr>
          <a:xfrm>
            <a:off x="947202" y="4689478"/>
            <a:ext cx="834314" cy="691642"/>
          </a:xfrm>
          <a:prstGeom prst="rect">
            <a:avLst/>
          </a:prstGeom>
        </p:spPr>
      </p:pic>
      <p:pic>
        <p:nvPicPr>
          <p:cNvPr id="14" name="Picture 13">
            <a:extLst>
              <a:ext uri="{FF2B5EF4-FFF2-40B4-BE49-F238E27FC236}">
                <a16:creationId xmlns:a16="http://schemas.microsoft.com/office/drawing/2014/main" id="{FAF53FCA-6FB1-4868-B522-D2D2D7533C99}"/>
              </a:ext>
            </a:extLst>
          </p:cNvPr>
          <p:cNvPicPr>
            <a:picLocks noChangeAspect="1"/>
          </p:cNvPicPr>
          <p:nvPr/>
        </p:nvPicPr>
        <p:blipFill rotWithShape="1">
          <a:blip r:embed="rId4"/>
          <a:srcRect t="4571"/>
          <a:stretch/>
        </p:blipFill>
        <p:spPr>
          <a:xfrm>
            <a:off x="10136804" y="0"/>
            <a:ext cx="2076450" cy="4753824"/>
          </a:xfrm>
          <a:prstGeom prst="rect">
            <a:avLst/>
          </a:prstGeom>
        </p:spPr>
      </p:pic>
      <p:pic>
        <p:nvPicPr>
          <p:cNvPr id="7" name="Picture 6">
            <a:extLst>
              <a:ext uri="{FF2B5EF4-FFF2-40B4-BE49-F238E27FC236}">
                <a16:creationId xmlns:a16="http://schemas.microsoft.com/office/drawing/2014/main" id="{59AEF7EA-267F-44DE-B474-C96C594BA1EB}"/>
              </a:ext>
            </a:extLst>
          </p:cNvPr>
          <p:cNvPicPr>
            <a:picLocks noChangeAspect="1"/>
          </p:cNvPicPr>
          <p:nvPr/>
        </p:nvPicPr>
        <p:blipFill>
          <a:blip r:embed="rId5"/>
          <a:stretch>
            <a:fillRect/>
          </a:stretch>
        </p:blipFill>
        <p:spPr>
          <a:xfrm>
            <a:off x="8648700" y="5439233"/>
            <a:ext cx="3543300" cy="1419225"/>
          </a:xfrm>
          <a:prstGeom prst="rect">
            <a:avLst/>
          </a:prstGeom>
        </p:spPr>
      </p:pic>
      <p:grpSp>
        <p:nvGrpSpPr>
          <p:cNvPr id="15" name="Group 14">
            <a:extLst>
              <a:ext uri="{FF2B5EF4-FFF2-40B4-BE49-F238E27FC236}">
                <a16:creationId xmlns:a16="http://schemas.microsoft.com/office/drawing/2014/main" id="{E83BA5E9-C6F5-4FB1-A6A6-490BAAC3FD40}"/>
              </a:ext>
            </a:extLst>
          </p:cNvPr>
          <p:cNvGrpSpPr/>
          <p:nvPr/>
        </p:nvGrpSpPr>
        <p:grpSpPr>
          <a:xfrm>
            <a:off x="11296650" y="6490888"/>
            <a:ext cx="914400" cy="238125"/>
            <a:chOff x="11296650" y="6490888"/>
            <a:chExt cx="914400" cy="238125"/>
          </a:xfrm>
        </p:grpSpPr>
        <p:pic>
          <p:nvPicPr>
            <p:cNvPr id="16" name="Picture 15">
              <a:extLst>
                <a:ext uri="{FF2B5EF4-FFF2-40B4-BE49-F238E27FC236}">
                  <a16:creationId xmlns:a16="http://schemas.microsoft.com/office/drawing/2014/main" id="{FC25A7A3-77E7-463C-940D-07799E8C7A06}"/>
                </a:ext>
              </a:extLst>
            </p:cNvPr>
            <p:cNvPicPr>
              <a:picLocks noChangeAspect="1"/>
            </p:cNvPicPr>
            <p:nvPr/>
          </p:nvPicPr>
          <p:blipFill>
            <a:blip r:embed="rId6"/>
            <a:stretch>
              <a:fillRect/>
            </a:stretch>
          </p:blipFill>
          <p:spPr>
            <a:xfrm>
              <a:off x="11315700" y="6490888"/>
              <a:ext cx="876300" cy="238125"/>
            </a:xfrm>
            <a:prstGeom prst="rect">
              <a:avLst/>
            </a:prstGeom>
          </p:spPr>
        </p:pic>
        <p:sp>
          <p:nvSpPr>
            <p:cNvPr id="17" name="Title 1">
              <a:extLst>
                <a:ext uri="{FF2B5EF4-FFF2-40B4-BE49-F238E27FC236}">
                  <a16:creationId xmlns:a16="http://schemas.microsoft.com/office/drawing/2014/main" id="{6CC0D3AE-C5A8-4ECA-9847-1EB77377AB22}"/>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21</a:t>
              </a:r>
            </a:p>
          </p:txBody>
        </p:sp>
      </p:grpSp>
      <p:pic>
        <p:nvPicPr>
          <p:cNvPr id="18" name="Picture 17">
            <a:extLst>
              <a:ext uri="{FF2B5EF4-FFF2-40B4-BE49-F238E27FC236}">
                <a16:creationId xmlns:a16="http://schemas.microsoft.com/office/drawing/2014/main" id="{F31DC6F8-64DB-4187-876D-DBEA6F474B93}"/>
              </a:ext>
            </a:extLst>
          </p:cNvPr>
          <p:cNvPicPr>
            <a:picLocks noChangeAspect="1"/>
          </p:cNvPicPr>
          <p:nvPr/>
        </p:nvPicPr>
        <p:blipFill>
          <a:blip r:embed="rId7"/>
          <a:stretch>
            <a:fillRect/>
          </a:stretch>
        </p:blipFill>
        <p:spPr>
          <a:xfrm>
            <a:off x="10353675" y="-2263"/>
            <a:ext cx="1838325" cy="3276600"/>
          </a:xfrm>
          <a:prstGeom prst="rect">
            <a:avLst/>
          </a:prstGeom>
        </p:spPr>
      </p:pic>
      <p:grpSp>
        <p:nvGrpSpPr>
          <p:cNvPr id="19" name="Group 18">
            <a:extLst>
              <a:ext uri="{FF2B5EF4-FFF2-40B4-BE49-F238E27FC236}">
                <a16:creationId xmlns:a16="http://schemas.microsoft.com/office/drawing/2014/main" id="{ADEA999F-AAC8-44D1-A219-F53E5712402F}"/>
              </a:ext>
            </a:extLst>
          </p:cNvPr>
          <p:cNvGrpSpPr/>
          <p:nvPr/>
        </p:nvGrpSpPr>
        <p:grpSpPr>
          <a:xfrm>
            <a:off x="10081593" y="26571"/>
            <a:ext cx="2076450" cy="3624895"/>
            <a:chOff x="10081593" y="26571"/>
            <a:chExt cx="2076450" cy="3624895"/>
          </a:xfrm>
        </p:grpSpPr>
        <p:pic>
          <p:nvPicPr>
            <p:cNvPr id="20" name="Picture 19">
              <a:extLst>
                <a:ext uri="{FF2B5EF4-FFF2-40B4-BE49-F238E27FC236}">
                  <a16:creationId xmlns:a16="http://schemas.microsoft.com/office/drawing/2014/main" id="{2728804A-8292-43F9-93AD-C0F5DC83ABD6}"/>
                </a:ext>
              </a:extLst>
            </p:cNvPr>
            <p:cNvPicPr>
              <a:picLocks noChangeAspect="1"/>
            </p:cNvPicPr>
            <p:nvPr/>
          </p:nvPicPr>
          <p:blipFill rotWithShape="1">
            <a:blip r:embed="rId4"/>
            <a:srcRect t="27234"/>
            <a:stretch/>
          </p:blipFill>
          <p:spPr>
            <a:xfrm>
              <a:off x="10081593" y="26571"/>
              <a:ext cx="2076450" cy="3624895"/>
            </a:xfrm>
            <a:prstGeom prst="rect">
              <a:avLst/>
            </a:prstGeom>
          </p:spPr>
        </p:pic>
        <p:pic>
          <p:nvPicPr>
            <p:cNvPr id="21" name="Picture 20">
              <a:extLst>
                <a:ext uri="{FF2B5EF4-FFF2-40B4-BE49-F238E27FC236}">
                  <a16:creationId xmlns:a16="http://schemas.microsoft.com/office/drawing/2014/main" id="{17B9322A-CE4E-4FA1-898D-139D40C03A79}"/>
                </a:ext>
              </a:extLst>
            </p:cNvPr>
            <p:cNvPicPr>
              <a:picLocks noChangeAspect="1"/>
            </p:cNvPicPr>
            <p:nvPr/>
          </p:nvPicPr>
          <p:blipFill>
            <a:blip r:embed="rId8"/>
            <a:stretch>
              <a:fillRect/>
            </a:stretch>
          </p:blipFill>
          <p:spPr>
            <a:xfrm>
              <a:off x="10757602" y="334210"/>
              <a:ext cx="1126624" cy="545270"/>
            </a:xfrm>
            <a:prstGeom prst="rect">
              <a:avLst/>
            </a:prstGeom>
          </p:spPr>
        </p:pic>
      </p:grpSp>
      <p:pic>
        <p:nvPicPr>
          <p:cNvPr id="22" name="Picture 21">
            <a:extLst>
              <a:ext uri="{FF2B5EF4-FFF2-40B4-BE49-F238E27FC236}">
                <a16:creationId xmlns:a16="http://schemas.microsoft.com/office/drawing/2014/main" id="{456BACA7-1C6D-483A-8323-36872A0AD35C}"/>
              </a:ext>
            </a:extLst>
          </p:cNvPr>
          <p:cNvPicPr>
            <a:picLocks noChangeAspect="1"/>
          </p:cNvPicPr>
          <p:nvPr/>
        </p:nvPicPr>
        <p:blipFill>
          <a:blip r:embed="rId9"/>
          <a:stretch>
            <a:fillRect/>
          </a:stretch>
        </p:blipFill>
        <p:spPr>
          <a:xfrm>
            <a:off x="10684263" y="1032075"/>
            <a:ext cx="1262873" cy="1576217"/>
          </a:xfrm>
          <a:prstGeom prst="rect">
            <a:avLst/>
          </a:prstGeom>
        </p:spPr>
      </p:pic>
    </p:spTree>
    <p:extLst>
      <p:ext uri="{BB962C8B-B14F-4D97-AF65-F5344CB8AC3E}">
        <p14:creationId xmlns:p14="http://schemas.microsoft.com/office/powerpoint/2010/main" val="4029858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1D406C-F96D-440F-A12A-5838B8E5861D}"/>
              </a:ext>
            </a:extLst>
          </p:cNvPr>
          <p:cNvPicPr>
            <a:picLocks noChangeAspect="1"/>
          </p:cNvPicPr>
          <p:nvPr/>
        </p:nvPicPr>
        <p:blipFill>
          <a:blip r:embed="rId3"/>
          <a:stretch>
            <a:fillRect/>
          </a:stretch>
        </p:blipFill>
        <p:spPr>
          <a:xfrm>
            <a:off x="8669954" y="5438775"/>
            <a:ext cx="3543300" cy="1419225"/>
          </a:xfrm>
          <a:prstGeom prst="rect">
            <a:avLst/>
          </a:prstGeom>
        </p:spPr>
      </p:pic>
      <p:pic>
        <p:nvPicPr>
          <p:cNvPr id="26" name="Picture 25">
            <a:extLst>
              <a:ext uri="{FF2B5EF4-FFF2-40B4-BE49-F238E27FC236}">
                <a16:creationId xmlns:a16="http://schemas.microsoft.com/office/drawing/2014/main" id="{8E46E261-DCA3-48A5-AC1F-081882EC2035}"/>
              </a:ext>
            </a:extLst>
          </p:cNvPr>
          <p:cNvPicPr>
            <a:picLocks noChangeAspect="1"/>
          </p:cNvPicPr>
          <p:nvPr/>
        </p:nvPicPr>
        <p:blipFill rotWithShape="1">
          <a:blip r:embed="rId4"/>
          <a:srcRect t="4571"/>
          <a:stretch/>
        </p:blipFill>
        <p:spPr>
          <a:xfrm>
            <a:off x="10136804" y="0"/>
            <a:ext cx="2076450" cy="4753824"/>
          </a:xfrm>
          <a:prstGeom prst="rect">
            <a:avLst/>
          </a:prstGeom>
        </p:spPr>
      </p:pic>
      <p:pic>
        <p:nvPicPr>
          <p:cNvPr id="36" name="Picture 35">
            <a:extLst>
              <a:ext uri="{FF2B5EF4-FFF2-40B4-BE49-F238E27FC236}">
                <a16:creationId xmlns:a16="http://schemas.microsoft.com/office/drawing/2014/main" id="{0C5679B9-6DB2-4810-9C19-716053719618}"/>
              </a:ext>
            </a:extLst>
          </p:cNvPr>
          <p:cNvPicPr>
            <a:picLocks noChangeAspect="1"/>
          </p:cNvPicPr>
          <p:nvPr/>
        </p:nvPicPr>
        <p:blipFill>
          <a:blip r:embed="rId5"/>
          <a:stretch>
            <a:fillRect/>
          </a:stretch>
        </p:blipFill>
        <p:spPr>
          <a:xfrm>
            <a:off x="10353675" y="-2263"/>
            <a:ext cx="1838325" cy="3276600"/>
          </a:xfrm>
          <a:prstGeom prst="rect">
            <a:avLst/>
          </a:prstGeom>
        </p:spPr>
      </p:pic>
      <p:sp>
        <p:nvSpPr>
          <p:cNvPr id="2" name="Title 1">
            <a:extLst>
              <a:ext uri="{FF2B5EF4-FFF2-40B4-BE49-F238E27FC236}">
                <a16:creationId xmlns:a16="http://schemas.microsoft.com/office/drawing/2014/main" id="{8CE75693-DA7F-C403-3BF5-CC62DEB702C9}"/>
              </a:ext>
            </a:extLst>
          </p:cNvPr>
          <p:cNvSpPr>
            <a:spLocks noGrp="1"/>
          </p:cNvSpPr>
          <p:nvPr>
            <p:ph type="title"/>
          </p:nvPr>
        </p:nvSpPr>
        <p:spPr>
          <a:xfrm>
            <a:off x="11277600" y="6414655"/>
            <a:ext cx="914400" cy="221672"/>
          </a:xfrm>
        </p:spPr>
        <p:txBody>
          <a:bodyPr>
            <a:normAutofit fontScale="90000"/>
          </a:bodyPr>
          <a:lstStyle/>
          <a:p>
            <a:r>
              <a:rPr lang="en-US" sz="1100" dirty="0">
                <a:solidFill>
                  <a:schemeClr val="bg1"/>
                </a:solidFill>
                <a:latin typeface="Arial" panose="020B0604020202020204" pitchFamily="34" charset="0"/>
                <a:cs typeface="Arial" panose="020B0604020202020204" pitchFamily="34" charset="0"/>
              </a:rPr>
              <a:t>1</a:t>
            </a:r>
          </a:p>
        </p:txBody>
      </p:sp>
      <p:sp>
        <p:nvSpPr>
          <p:cNvPr id="6" name="Rectangle 5">
            <a:extLst>
              <a:ext uri="{FF2B5EF4-FFF2-40B4-BE49-F238E27FC236}">
                <a16:creationId xmlns:a16="http://schemas.microsoft.com/office/drawing/2014/main" id="{761CCEDC-3C48-47DC-A8AE-1C8A1F6446A6}"/>
              </a:ext>
            </a:extLst>
          </p:cNvPr>
          <p:cNvSpPr/>
          <p:nvPr/>
        </p:nvSpPr>
        <p:spPr>
          <a:xfrm>
            <a:off x="117666" y="335184"/>
            <a:ext cx="7438803" cy="646331"/>
          </a:xfrm>
          <a:prstGeom prst="rect">
            <a:avLst/>
          </a:prstGeom>
        </p:spPr>
        <p:txBody>
          <a:bodyPr wrap="square">
            <a:spAutoFit/>
          </a:bodyPr>
          <a:lstStyle/>
          <a:p>
            <a:r>
              <a:rPr lang="en-US" sz="3600" b="1" dirty="0">
                <a:latin typeface="Futura Std Book"/>
              </a:rPr>
              <a:t>Live Question Period: Panelists</a:t>
            </a:r>
            <a:endParaRPr lang="en-US" sz="3600" dirty="0">
              <a:latin typeface="Futura Std Book"/>
            </a:endParaRPr>
          </a:p>
        </p:txBody>
      </p:sp>
      <p:sp>
        <p:nvSpPr>
          <p:cNvPr id="44" name="TextBox 43">
            <a:extLst>
              <a:ext uri="{FF2B5EF4-FFF2-40B4-BE49-F238E27FC236}">
                <a16:creationId xmlns:a16="http://schemas.microsoft.com/office/drawing/2014/main" id="{EB97CF7C-0415-4FFE-A4F3-8A4FF9B1124D}"/>
              </a:ext>
            </a:extLst>
          </p:cNvPr>
          <p:cNvSpPr txBox="1"/>
          <p:nvPr/>
        </p:nvSpPr>
        <p:spPr>
          <a:xfrm>
            <a:off x="117666" y="5672383"/>
            <a:ext cx="2076348" cy="800219"/>
          </a:xfrm>
          <a:prstGeom prst="rect">
            <a:avLst/>
          </a:prstGeom>
          <a:noFill/>
        </p:spPr>
        <p:txBody>
          <a:bodyPr wrap="square">
            <a:spAutoFit/>
          </a:bodyPr>
          <a:lstStyle/>
          <a:p>
            <a:r>
              <a:rPr lang="en-US" b="1" i="0" u="none" strike="noStrike" baseline="0" dirty="0">
                <a:solidFill>
                  <a:srgbClr val="000000"/>
                </a:solidFill>
                <a:latin typeface="Arial" panose="020B0604020202020204" pitchFamily="34" charset="0"/>
              </a:rPr>
              <a:t>Matthew Jackson</a:t>
            </a:r>
          </a:p>
          <a:p>
            <a:r>
              <a:rPr lang="en-US" sz="1400" dirty="0">
                <a:solidFill>
                  <a:srgbClr val="000000"/>
                </a:solidFill>
                <a:latin typeface="Arial" panose="020B0604020202020204" pitchFamily="34" charset="0"/>
              </a:rPr>
              <a:t>Director, Indigenous Relations</a:t>
            </a:r>
            <a:endParaRPr lang="en-US" sz="1000" dirty="0"/>
          </a:p>
        </p:txBody>
      </p:sp>
      <p:sp>
        <p:nvSpPr>
          <p:cNvPr id="45" name="TextBox 44">
            <a:extLst>
              <a:ext uri="{FF2B5EF4-FFF2-40B4-BE49-F238E27FC236}">
                <a16:creationId xmlns:a16="http://schemas.microsoft.com/office/drawing/2014/main" id="{B3B6F424-8ACF-4105-B111-7EE4C190CD4A}"/>
              </a:ext>
            </a:extLst>
          </p:cNvPr>
          <p:cNvSpPr txBox="1"/>
          <p:nvPr/>
        </p:nvSpPr>
        <p:spPr>
          <a:xfrm>
            <a:off x="6661743" y="5691153"/>
            <a:ext cx="2129742" cy="1015663"/>
          </a:xfrm>
          <a:prstGeom prst="rect">
            <a:avLst/>
          </a:prstGeom>
          <a:noFill/>
        </p:spPr>
        <p:txBody>
          <a:bodyPr wrap="square">
            <a:spAutoFit/>
          </a:bodyPr>
          <a:lstStyle/>
          <a:p>
            <a:r>
              <a:rPr lang="en-US" b="1" dirty="0">
                <a:solidFill>
                  <a:srgbClr val="000000"/>
                </a:solidFill>
                <a:latin typeface="Arial" panose="020B0604020202020204" pitchFamily="34" charset="0"/>
              </a:rPr>
              <a:t>Max Wei</a:t>
            </a:r>
            <a:endParaRPr lang="en-US" b="1" i="0" u="none" strike="noStrike" baseline="0" dirty="0">
              <a:solidFill>
                <a:srgbClr val="000000"/>
              </a:solidFill>
              <a:latin typeface="Arial" panose="020B0604020202020204" pitchFamily="34" charset="0"/>
            </a:endParaRPr>
          </a:p>
          <a:p>
            <a:r>
              <a:rPr lang="en-US" sz="1400" dirty="0">
                <a:solidFill>
                  <a:srgbClr val="000000"/>
                </a:solidFill>
                <a:latin typeface="Arial" panose="020B0604020202020204" pitchFamily="34" charset="0"/>
              </a:rPr>
              <a:t>Sr. Transmission Planning Specialist , IESO</a:t>
            </a:r>
            <a:endParaRPr lang="en-US" sz="1000" dirty="0"/>
          </a:p>
        </p:txBody>
      </p:sp>
      <p:sp>
        <p:nvSpPr>
          <p:cNvPr id="46" name="TextBox 45">
            <a:extLst>
              <a:ext uri="{FF2B5EF4-FFF2-40B4-BE49-F238E27FC236}">
                <a16:creationId xmlns:a16="http://schemas.microsoft.com/office/drawing/2014/main" id="{3595EF9D-3A01-4970-932E-20F7C0E0D5F7}"/>
              </a:ext>
            </a:extLst>
          </p:cNvPr>
          <p:cNvSpPr txBox="1"/>
          <p:nvPr/>
        </p:nvSpPr>
        <p:spPr>
          <a:xfrm>
            <a:off x="4486095" y="5691153"/>
            <a:ext cx="2034679" cy="800219"/>
          </a:xfrm>
          <a:prstGeom prst="rect">
            <a:avLst/>
          </a:prstGeom>
          <a:noFill/>
        </p:spPr>
        <p:txBody>
          <a:bodyPr wrap="square">
            <a:spAutoFit/>
          </a:bodyPr>
          <a:lstStyle/>
          <a:p>
            <a:r>
              <a:rPr lang="en-US" b="1" dirty="0">
                <a:solidFill>
                  <a:srgbClr val="000000"/>
                </a:solidFill>
                <a:latin typeface="Arial" panose="020B0604020202020204" pitchFamily="34" charset="0"/>
              </a:rPr>
              <a:t>Ahmed Maria</a:t>
            </a:r>
            <a:endParaRPr lang="en-US" b="1" i="0" u="none" strike="noStrike" baseline="0" dirty="0">
              <a:solidFill>
                <a:srgbClr val="000000"/>
              </a:solidFill>
              <a:latin typeface="Arial" panose="020B0604020202020204" pitchFamily="34" charset="0"/>
            </a:endParaRPr>
          </a:p>
          <a:p>
            <a:r>
              <a:rPr lang="en-US" sz="1400" dirty="0">
                <a:solidFill>
                  <a:srgbClr val="000000"/>
                </a:solidFill>
                <a:latin typeface="Arial" panose="020B0604020202020204" pitchFamily="34" charset="0"/>
              </a:rPr>
              <a:t>Director, Transmission Planning, IESO</a:t>
            </a:r>
            <a:endParaRPr lang="en-US" sz="1000" dirty="0"/>
          </a:p>
        </p:txBody>
      </p:sp>
      <p:sp>
        <p:nvSpPr>
          <p:cNvPr id="47" name="TextBox 46">
            <a:extLst>
              <a:ext uri="{FF2B5EF4-FFF2-40B4-BE49-F238E27FC236}">
                <a16:creationId xmlns:a16="http://schemas.microsoft.com/office/drawing/2014/main" id="{13AD20ED-8EC6-460E-A157-595373DFCCEF}"/>
              </a:ext>
            </a:extLst>
          </p:cNvPr>
          <p:cNvSpPr txBox="1"/>
          <p:nvPr/>
        </p:nvSpPr>
        <p:spPr>
          <a:xfrm>
            <a:off x="8846942" y="5672383"/>
            <a:ext cx="2129742" cy="1231106"/>
          </a:xfrm>
          <a:prstGeom prst="rect">
            <a:avLst/>
          </a:prstGeom>
          <a:noFill/>
        </p:spPr>
        <p:txBody>
          <a:bodyPr wrap="square">
            <a:spAutoFit/>
          </a:bodyPr>
          <a:lstStyle/>
          <a:p>
            <a:r>
              <a:rPr lang="en-US" b="1" i="0" u="none" strike="noStrike" baseline="0" dirty="0">
                <a:solidFill>
                  <a:srgbClr val="000000"/>
                </a:solidFill>
                <a:latin typeface="Arial" panose="020B0604020202020204" pitchFamily="34" charset="0"/>
              </a:rPr>
              <a:t>Jordan Penic </a:t>
            </a:r>
            <a:r>
              <a:rPr lang="en-US" sz="1400" i="0" u="none" strike="noStrike" baseline="0" dirty="0">
                <a:solidFill>
                  <a:srgbClr val="000000"/>
                </a:solidFill>
                <a:latin typeface="Arial" panose="020B0604020202020204" pitchFamily="34" charset="0"/>
              </a:rPr>
              <a:t>Senior Manager, Engagement &amp; Indigenous Relations</a:t>
            </a:r>
            <a:r>
              <a:rPr lang="en-US" sz="1400" dirty="0">
                <a:solidFill>
                  <a:srgbClr val="000000"/>
                </a:solidFill>
                <a:latin typeface="Arial" panose="020B0604020202020204" pitchFamily="34" charset="0"/>
              </a:rPr>
              <a:t>, IESO</a:t>
            </a:r>
            <a:endParaRPr lang="en-US" sz="1000" dirty="0"/>
          </a:p>
        </p:txBody>
      </p:sp>
      <p:sp>
        <p:nvSpPr>
          <p:cNvPr id="48" name="TextBox 47">
            <a:extLst>
              <a:ext uri="{FF2B5EF4-FFF2-40B4-BE49-F238E27FC236}">
                <a16:creationId xmlns:a16="http://schemas.microsoft.com/office/drawing/2014/main" id="{668C0FE8-A908-4807-ACDC-20D4C5CBFB82}"/>
              </a:ext>
            </a:extLst>
          </p:cNvPr>
          <p:cNvSpPr txBox="1"/>
          <p:nvPr/>
        </p:nvSpPr>
        <p:spPr>
          <a:xfrm>
            <a:off x="2361609" y="5718549"/>
            <a:ext cx="2007627" cy="1015663"/>
          </a:xfrm>
          <a:prstGeom prst="rect">
            <a:avLst/>
          </a:prstGeom>
          <a:noFill/>
        </p:spPr>
        <p:txBody>
          <a:bodyPr wrap="square">
            <a:spAutoFit/>
          </a:bodyPr>
          <a:lstStyle/>
          <a:p>
            <a:r>
              <a:rPr lang="en-US" b="1" i="0" u="none" strike="noStrike" baseline="0" dirty="0">
                <a:solidFill>
                  <a:srgbClr val="000000"/>
                </a:solidFill>
                <a:latin typeface="Arial" panose="020B0604020202020204" pitchFamily="34" charset="0"/>
              </a:rPr>
              <a:t>Beverly Nollert </a:t>
            </a:r>
            <a:r>
              <a:rPr lang="en-US" sz="1400" i="0" u="none" strike="noStrike" baseline="0" dirty="0">
                <a:solidFill>
                  <a:srgbClr val="000000"/>
                </a:solidFill>
                <a:latin typeface="Arial" panose="020B0604020202020204" pitchFamily="34" charset="0"/>
              </a:rPr>
              <a:t>Manager, Transmission Planning, </a:t>
            </a:r>
            <a:r>
              <a:rPr lang="en-US" sz="1400" dirty="0">
                <a:solidFill>
                  <a:srgbClr val="000000"/>
                </a:solidFill>
                <a:latin typeface="Arial" panose="020B0604020202020204" pitchFamily="34" charset="0"/>
              </a:rPr>
              <a:t>IESO</a:t>
            </a:r>
            <a:endParaRPr lang="en-US" sz="1000" dirty="0"/>
          </a:p>
        </p:txBody>
      </p:sp>
      <p:grpSp>
        <p:nvGrpSpPr>
          <p:cNvPr id="43" name="Group 42">
            <a:extLst>
              <a:ext uri="{FF2B5EF4-FFF2-40B4-BE49-F238E27FC236}">
                <a16:creationId xmlns:a16="http://schemas.microsoft.com/office/drawing/2014/main" id="{A4CF4227-9436-49F9-AB5E-419D5D8E6E98}"/>
              </a:ext>
            </a:extLst>
          </p:cNvPr>
          <p:cNvGrpSpPr/>
          <p:nvPr/>
        </p:nvGrpSpPr>
        <p:grpSpPr>
          <a:xfrm>
            <a:off x="10081593" y="26571"/>
            <a:ext cx="2076450" cy="3624895"/>
            <a:chOff x="10081593" y="26571"/>
            <a:chExt cx="2076450" cy="3624895"/>
          </a:xfrm>
        </p:grpSpPr>
        <p:pic>
          <p:nvPicPr>
            <p:cNvPr id="54" name="Picture 53">
              <a:extLst>
                <a:ext uri="{FF2B5EF4-FFF2-40B4-BE49-F238E27FC236}">
                  <a16:creationId xmlns:a16="http://schemas.microsoft.com/office/drawing/2014/main" id="{62EEC1A8-21A8-4ADA-A975-FC70310BA7AB}"/>
                </a:ext>
              </a:extLst>
            </p:cNvPr>
            <p:cNvPicPr>
              <a:picLocks noChangeAspect="1"/>
            </p:cNvPicPr>
            <p:nvPr/>
          </p:nvPicPr>
          <p:blipFill rotWithShape="1">
            <a:blip r:embed="rId4"/>
            <a:srcRect t="27234"/>
            <a:stretch/>
          </p:blipFill>
          <p:spPr>
            <a:xfrm>
              <a:off x="10081593" y="26571"/>
              <a:ext cx="2076450" cy="3624895"/>
            </a:xfrm>
            <a:prstGeom prst="rect">
              <a:avLst/>
            </a:prstGeom>
          </p:spPr>
        </p:pic>
        <p:pic>
          <p:nvPicPr>
            <p:cNvPr id="55" name="Picture 54">
              <a:extLst>
                <a:ext uri="{FF2B5EF4-FFF2-40B4-BE49-F238E27FC236}">
                  <a16:creationId xmlns:a16="http://schemas.microsoft.com/office/drawing/2014/main" id="{22062A58-F21C-4804-BC12-490DD0850E5B}"/>
                </a:ext>
              </a:extLst>
            </p:cNvPr>
            <p:cNvPicPr>
              <a:picLocks noChangeAspect="1"/>
            </p:cNvPicPr>
            <p:nvPr/>
          </p:nvPicPr>
          <p:blipFill>
            <a:blip r:embed="rId6"/>
            <a:stretch>
              <a:fillRect/>
            </a:stretch>
          </p:blipFill>
          <p:spPr>
            <a:xfrm>
              <a:off x="10757602" y="334210"/>
              <a:ext cx="1126624" cy="545270"/>
            </a:xfrm>
            <a:prstGeom prst="rect">
              <a:avLst/>
            </a:prstGeom>
          </p:spPr>
        </p:pic>
      </p:grpSp>
      <p:pic>
        <p:nvPicPr>
          <p:cNvPr id="49" name="Picture 48" descr="A person wearing glasses&#10;&#10;Description automatically generated with low confidence">
            <a:extLst>
              <a:ext uri="{FF2B5EF4-FFF2-40B4-BE49-F238E27FC236}">
                <a16:creationId xmlns:a16="http://schemas.microsoft.com/office/drawing/2014/main" id="{67E3F82D-94D1-426A-8E66-036678423383}"/>
              </a:ext>
            </a:extLst>
          </p:cNvPr>
          <p:cNvPicPr>
            <a:picLocks noChangeAspect="1"/>
          </p:cNvPicPr>
          <p:nvPr/>
        </p:nvPicPr>
        <p:blipFill>
          <a:blip r:embed="rId7"/>
          <a:stretch>
            <a:fillRect/>
          </a:stretch>
        </p:blipFill>
        <p:spPr>
          <a:xfrm>
            <a:off x="6743753" y="3809155"/>
            <a:ext cx="1935594" cy="1950493"/>
          </a:xfrm>
          <a:prstGeom prst="rect">
            <a:avLst/>
          </a:prstGeom>
        </p:spPr>
      </p:pic>
      <p:pic>
        <p:nvPicPr>
          <p:cNvPr id="50" name="Picture 49" descr="A person in a suit and tie&#10;&#10;Description automatically generated with medium confidence">
            <a:extLst>
              <a:ext uri="{FF2B5EF4-FFF2-40B4-BE49-F238E27FC236}">
                <a16:creationId xmlns:a16="http://schemas.microsoft.com/office/drawing/2014/main" id="{7342A975-85ED-44E5-AF73-D271B2F6B2AA}"/>
              </a:ext>
            </a:extLst>
          </p:cNvPr>
          <p:cNvPicPr>
            <a:picLocks noChangeAspect="1"/>
          </p:cNvPicPr>
          <p:nvPr/>
        </p:nvPicPr>
        <p:blipFill rotWithShape="1">
          <a:blip r:embed="rId8"/>
          <a:srcRect t="12432" b="22428"/>
          <a:stretch/>
        </p:blipFill>
        <p:spPr>
          <a:xfrm>
            <a:off x="8924140" y="3778578"/>
            <a:ext cx="1935593" cy="1950493"/>
          </a:xfrm>
          <a:prstGeom prst="rect">
            <a:avLst/>
          </a:prstGeom>
        </p:spPr>
      </p:pic>
      <p:pic>
        <p:nvPicPr>
          <p:cNvPr id="51" name="Picture 50" descr="A person wearing glasses&#10;&#10;Description automatically generated with low confidence">
            <a:extLst>
              <a:ext uri="{FF2B5EF4-FFF2-40B4-BE49-F238E27FC236}">
                <a16:creationId xmlns:a16="http://schemas.microsoft.com/office/drawing/2014/main" id="{AFA132E7-E687-4EA9-A112-0187C48CFB05}"/>
              </a:ext>
            </a:extLst>
          </p:cNvPr>
          <p:cNvPicPr>
            <a:picLocks noChangeAspect="1"/>
          </p:cNvPicPr>
          <p:nvPr/>
        </p:nvPicPr>
        <p:blipFill rotWithShape="1">
          <a:blip r:embed="rId9"/>
          <a:srcRect r="10711" b="3618"/>
          <a:stretch/>
        </p:blipFill>
        <p:spPr>
          <a:xfrm>
            <a:off x="4529254" y="3786114"/>
            <a:ext cx="1935593" cy="1961237"/>
          </a:xfrm>
          <a:prstGeom prst="rect">
            <a:avLst/>
          </a:prstGeom>
        </p:spPr>
      </p:pic>
      <p:pic>
        <p:nvPicPr>
          <p:cNvPr id="52" name="Picture 51" descr="A person smiling for the camera&#10;&#10;Description automatically generated with medium confidence">
            <a:extLst>
              <a:ext uri="{FF2B5EF4-FFF2-40B4-BE49-F238E27FC236}">
                <a16:creationId xmlns:a16="http://schemas.microsoft.com/office/drawing/2014/main" id="{94D72DEE-309B-4A56-B266-76C912317677}"/>
              </a:ext>
            </a:extLst>
          </p:cNvPr>
          <p:cNvPicPr>
            <a:picLocks noChangeAspect="1"/>
          </p:cNvPicPr>
          <p:nvPr/>
        </p:nvPicPr>
        <p:blipFill rotWithShape="1">
          <a:blip r:embed="rId10"/>
          <a:srcRect t="5648" b="29441"/>
          <a:stretch/>
        </p:blipFill>
        <p:spPr>
          <a:xfrm>
            <a:off x="2429815" y="3789116"/>
            <a:ext cx="1935593" cy="1961237"/>
          </a:xfrm>
          <a:prstGeom prst="rect">
            <a:avLst/>
          </a:prstGeom>
        </p:spPr>
      </p:pic>
      <p:pic>
        <p:nvPicPr>
          <p:cNvPr id="53" name="Picture 4" descr="Profile photo of Matthew Jackson">
            <a:extLst>
              <a:ext uri="{FF2B5EF4-FFF2-40B4-BE49-F238E27FC236}">
                <a16:creationId xmlns:a16="http://schemas.microsoft.com/office/drawing/2014/main" id="{D9357285-FCBE-47F6-9C1E-28CB3A336B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313" y="3774511"/>
            <a:ext cx="1975842" cy="1975842"/>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5FA34DE8-27E0-4728-AD51-CE4032BB3195}"/>
              </a:ext>
            </a:extLst>
          </p:cNvPr>
          <p:cNvGrpSpPr/>
          <p:nvPr/>
        </p:nvGrpSpPr>
        <p:grpSpPr>
          <a:xfrm>
            <a:off x="11296650" y="6490888"/>
            <a:ext cx="914400" cy="238125"/>
            <a:chOff x="11296650" y="6490888"/>
            <a:chExt cx="914400" cy="238125"/>
          </a:xfrm>
        </p:grpSpPr>
        <p:pic>
          <p:nvPicPr>
            <p:cNvPr id="32" name="Picture 31">
              <a:extLst>
                <a:ext uri="{FF2B5EF4-FFF2-40B4-BE49-F238E27FC236}">
                  <a16:creationId xmlns:a16="http://schemas.microsoft.com/office/drawing/2014/main" id="{D698BDD6-AE1A-4B6A-BCF7-71C07DCBC0FF}"/>
                </a:ext>
              </a:extLst>
            </p:cNvPr>
            <p:cNvPicPr>
              <a:picLocks noChangeAspect="1"/>
            </p:cNvPicPr>
            <p:nvPr/>
          </p:nvPicPr>
          <p:blipFill>
            <a:blip r:embed="rId12"/>
            <a:stretch>
              <a:fillRect/>
            </a:stretch>
          </p:blipFill>
          <p:spPr>
            <a:xfrm>
              <a:off x="11315700" y="6490888"/>
              <a:ext cx="876300" cy="238125"/>
            </a:xfrm>
            <a:prstGeom prst="rect">
              <a:avLst/>
            </a:prstGeom>
          </p:spPr>
        </p:pic>
        <p:sp>
          <p:nvSpPr>
            <p:cNvPr id="34" name="Title 1">
              <a:extLst>
                <a:ext uri="{FF2B5EF4-FFF2-40B4-BE49-F238E27FC236}">
                  <a16:creationId xmlns:a16="http://schemas.microsoft.com/office/drawing/2014/main" id="{E1EEF58B-29B5-41A3-A4DF-FD023E30ADB3}"/>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22</a:t>
              </a:r>
            </a:p>
          </p:txBody>
        </p:sp>
      </p:grpSp>
      <p:grpSp>
        <p:nvGrpSpPr>
          <p:cNvPr id="25" name="Group 24">
            <a:extLst>
              <a:ext uri="{FF2B5EF4-FFF2-40B4-BE49-F238E27FC236}">
                <a16:creationId xmlns:a16="http://schemas.microsoft.com/office/drawing/2014/main" id="{139435AE-206C-4C27-BEAA-E4BF0FE8244D}"/>
              </a:ext>
            </a:extLst>
          </p:cNvPr>
          <p:cNvGrpSpPr/>
          <p:nvPr/>
        </p:nvGrpSpPr>
        <p:grpSpPr>
          <a:xfrm>
            <a:off x="153245" y="1017592"/>
            <a:ext cx="10604357" cy="2771524"/>
            <a:chOff x="124499" y="748295"/>
            <a:chExt cx="10604357" cy="2771524"/>
          </a:xfrm>
        </p:grpSpPr>
        <p:pic>
          <p:nvPicPr>
            <p:cNvPr id="27" name="Picture 26">
              <a:extLst>
                <a:ext uri="{FF2B5EF4-FFF2-40B4-BE49-F238E27FC236}">
                  <a16:creationId xmlns:a16="http://schemas.microsoft.com/office/drawing/2014/main" id="{A27E893F-0102-473C-8B4A-498D9C3A733D}"/>
                </a:ext>
              </a:extLst>
            </p:cNvPr>
            <p:cNvPicPr>
              <a:picLocks noChangeAspect="1"/>
            </p:cNvPicPr>
            <p:nvPr/>
          </p:nvPicPr>
          <p:blipFill>
            <a:blip r:embed="rId13"/>
            <a:stretch>
              <a:fillRect/>
            </a:stretch>
          </p:blipFill>
          <p:spPr>
            <a:xfrm>
              <a:off x="160078" y="748296"/>
              <a:ext cx="1939616" cy="1967951"/>
            </a:xfrm>
            <a:prstGeom prst="rect">
              <a:avLst/>
            </a:prstGeom>
          </p:spPr>
        </p:pic>
        <p:pic>
          <p:nvPicPr>
            <p:cNvPr id="29" name="Picture 28">
              <a:extLst>
                <a:ext uri="{FF2B5EF4-FFF2-40B4-BE49-F238E27FC236}">
                  <a16:creationId xmlns:a16="http://schemas.microsoft.com/office/drawing/2014/main" id="{2D4B0944-E1BF-4CF7-98CA-3443BD87CD37}"/>
                </a:ext>
              </a:extLst>
            </p:cNvPr>
            <p:cNvPicPr>
              <a:picLocks noChangeAspect="1"/>
            </p:cNvPicPr>
            <p:nvPr/>
          </p:nvPicPr>
          <p:blipFill>
            <a:blip r:embed="rId14"/>
            <a:stretch>
              <a:fillRect/>
            </a:stretch>
          </p:blipFill>
          <p:spPr>
            <a:xfrm>
              <a:off x="2355001" y="748613"/>
              <a:ext cx="1939616" cy="1967951"/>
            </a:xfrm>
            <a:prstGeom prst="rect">
              <a:avLst/>
            </a:prstGeom>
          </p:spPr>
        </p:pic>
        <p:grpSp>
          <p:nvGrpSpPr>
            <p:cNvPr id="31" name="Group 30">
              <a:extLst>
                <a:ext uri="{FF2B5EF4-FFF2-40B4-BE49-F238E27FC236}">
                  <a16:creationId xmlns:a16="http://schemas.microsoft.com/office/drawing/2014/main" id="{79C89DAC-2CD1-4122-B84E-1911ACC2655D}"/>
                </a:ext>
              </a:extLst>
            </p:cNvPr>
            <p:cNvGrpSpPr/>
            <p:nvPr/>
          </p:nvGrpSpPr>
          <p:grpSpPr>
            <a:xfrm>
              <a:off x="124499" y="2671662"/>
              <a:ext cx="10604357" cy="848157"/>
              <a:chOff x="124499" y="2671662"/>
              <a:chExt cx="10604357" cy="848157"/>
            </a:xfrm>
          </p:grpSpPr>
          <p:sp>
            <p:nvSpPr>
              <p:cNvPr id="38" name="TextBox 37">
                <a:extLst>
                  <a:ext uri="{FF2B5EF4-FFF2-40B4-BE49-F238E27FC236}">
                    <a16:creationId xmlns:a16="http://schemas.microsoft.com/office/drawing/2014/main" id="{D37D0931-0079-4F8C-AD6C-13F457F0324C}"/>
                  </a:ext>
                </a:extLst>
              </p:cNvPr>
              <p:cNvSpPr txBox="1"/>
              <p:nvPr/>
            </p:nvSpPr>
            <p:spPr>
              <a:xfrm>
                <a:off x="2309651" y="2675921"/>
                <a:ext cx="1939616" cy="760083"/>
              </a:xfrm>
              <a:prstGeom prst="rect">
                <a:avLst/>
              </a:prstGeom>
              <a:noFill/>
            </p:spPr>
            <p:txBody>
              <a:bodyPr wrap="square">
                <a:spAutoFit/>
              </a:bodyPr>
              <a:lstStyle/>
              <a:p>
                <a:r>
                  <a:rPr lang="en-US" b="1" i="0" u="none" strike="noStrike" baseline="0" dirty="0">
                    <a:solidFill>
                      <a:srgbClr val="000000"/>
                    </a:solidFill>
                    <a:latin typeface="Arial" panose="020B0604020202020204" pitchFamily="34" charset="0"/>
                  </a:rPr>
                  <a:t>Alex Moskalyk</a:t>
                </a:r>
              </a:p>
              <a:p>
                <a:r>
                  <a:rPr lang="en-US" sz="1400" dirty="0">
                    <a:solidFill>
                      <a:srgbClr val="000000"/>
                    </a:solidFill>
                    <a:latin typeface="Arial" panose="020B0604020202020204" pitchFamily="34" charset="0"/>
                  </a:rPr>
                  <a:t>Sr. Manager, Community Relations</a:t>
                </a:r>
                <a:endParaRPr lang="en-US" sz="1000" dirty="0"/>
              </a:p>
            </p:txBody>
          </p:sp>
          <p:sp>
            <p:nvSpPr>
              <p:cNvPr id="39" name="TextBox 38">
                <a:extLst>
                  <a:ext uri="{FF2B5EF4-FFF2-40B4-BE49-F238E27FC236}">
                    <a16:creationId xmlns:a16="http://schemas.microsoft.com/office/drawing/2014/main" id="{F859F8B3-E13D-4F72-9869-6115ADFDC58B}"/>
                  </a:ext>
                </a:extLst>
              </p:cNvPr>
              <p:cNvSpPr txBox="1"/>
              <p:nvPr/>
            </p:nvSpPr>
            <p:spPr>
              <a:xfrm>
                <a:off x="124499" y="2672817"/>
                <a:ext cx="1999973" cy="800219"/>
              </a:xfrm>
              <a:prstGeom prst="rect">
                <a:avLst/>
              </a:prstGeom>
              <a:noFill/>
            </p:spPr>
            <p:txBody>
              <a:bodyPr wrap="square">
                <a:spAutoFit/>
              </a:bodyPr>
              <a:lstStyle/>
              <a:p>
                <a:r>
                  <a:rPr lang="en-US" b="1" i="0" u="none" strike="noStrike" baseline="0" dirty="0">
                    <a:solidFill>
                      <a:srgbClr val="000000"/>
                    </a:solidFill>
                    <a:latin typeface="Arial" panose="020B0604020202020204" pitchFamily="34" charset="0"/>
                  </a:rPr>
                  <a:t>Daniel Levitan</a:t>
                </a:r>
              </a:p>
              <a:p>
                <a:r>
                  <a:rPr lang="en-US" sz="1400" dirty="0">
                    <a:solidFill>
                      <a:srgbClr val="000000"/>
                    </a:solidFill>
                    <a:latin typeface="Arial" panose="020B0604020202020204" pitchFamily="34" charset="0"/>
                  </a:rPr>
                  <a:t>Vice President, Stakeholder Relations</a:t>
                </a:r>
                <a:endParaRPr lang="en-US" sz="1000" dirty="0"/>
              </a:p>
            </p:txBody>
          </p:sp>
          <p:sp>
            <p:nvSpPr>
              <p:cNvPr id="40" name="TextBox 39">
                <a:extLst>
                  <a:ext uri="{FF2B5EF4-FFF2-40B4-BE49-F238E27FC236}">
                    <a16:creationId xmlns:a16="http://schemas.microsoft.com/office/drawing/2014/main" id="{0DB7784C-D94C-4C38-872E-BADC0B26D313}"/>
                  </a:ext>
                </a:extLst>
              </p:cNvPr>
              <p:cNvSpPr txBox="1"/>
              <p:nvPr/>
            </p:nvSpPr>
            <p:spPr>
              <a:xfrm>
                <a:off x="4434445" y="2671662"/>
                <a:ext cx="1939616" cy="800219"/>
              </a:xfrm>
              <a:prstGeom prst="rect">
                <a:avLst/>
              </a:prstGeom>
              <a:noFill/>
            </p:spPr>
            <p:txBody>
              <a:bodyPr wrap="square">
                <a:spAutoFit/>
              </a:bodyPr>
              <a:lstStyle/>
              <a:p>
                <a:r>
                  <a:rPr lang="en-US" b="1" i="0" u="none" strike="noStrike" baseline="0" dirty="0">
                    <a:solidFill>
                      <a:srgbClr val="000000"/>
                    </a:solidFill>
                    <a:latin typeface="Arial" panose="020B0604020202020204" pitchFamily="34" charset="0"/>
                  </a:rPr>
                  <a:t>Bruce Hopper</a:t>
                </a:r>
              </a:p>
              <a:p>
                <a:r>
                  <a:rPr lang="en-US" sz="1400" dirty="0">
                    <a:solidFill>
                      <a:srgbClr val="000000"/>
                    </a:solidFill>
                    <a:latin typeface="Arial" panose="020B0604020202020204" pitchFamily="34" charset="0"/>
                  </a:rPr>
                  <a:t>Project Manager, Waasigan Project</a:t>
                </a:r>
                <a:endParaRPr lang="en-US" sz="1000" dirty="0"/>
              </a:p>
            </p:txBody>
          </p:sp>
          <p:sp>
            <p:nvSpPr>
              <p:cNvPr id="41" name="TextBox 40">
                <a:extLst>
                  <a:ext uri="{FF2B5EF4-FFF2-40B4-BE49-F238E27FC236}">
                    <a16:creationId xmlns:a16="http://schemas.microsoft.com/office/drawing/2014/main" id="{A77F4FF9-9717-466B-8FBE-329E942AEB74}"/>
                  </a:ext>
                </a:extLst>
              </p:cNvPr>
              <p:cNvSpPr txBox="1"/>
              <p:nvPr/>
            </p:nvSpPr>
            <p:spPr>
              <a:xfrm>
                <a:off x="6679376" y="2719600"/>
                <a:ext cx="1900722" cy="800219"/>
              </a:xfrm>
              <a:prstGeom prst="rect">
                <a:avLst/>
              </a:prstGeom>
              <a:noFill/>
            </p:spPr>
            <p:txBody>
              <a:bodyPr wrap="square">
                <a:spAutoFit/>
              </a:bodyPr>
              <a:lstStyle/>
              <a:p>
                <a:r>
                  <a:rPr lang="en-US" b="1" dirty="0">
                    <a:solidFill>
                      <a:srgbClr val="000000"/>
                    </a:solidFill>
                    <a:latin typeface="Arial" panose="020B0604020202020204" pitchFamily="34" charset="0"/>
                  </a:rPr>
                  <a:t>Sarah Cohanim</a:t>
                </a:r>
                <a:endParaRPr lang="en-US" b="1" i="0" u="none" strike="noStrike" baseline="0" dirty="0">
                  <a:solidFill>
                    <a:srgbClr val="000000"/>
                  </a:solidFill>
                  <a:latin typeface="Arial" panose="020B0604020202020204" pitchFamily="34" charset="0"/>
                </a:endParaRPr>
              </a:p>
              <a:p>
                <a:r>
                  <a:rPr lang="en-US" sz="1400" dirty="0">
                    <a:solidFill>
                      <a:srgbClr val="000000"/>
                    </a:solidFill>
                    <a:latin typeface="Arial" panose="020B0604020202020204" pitchFamily="34" charset="0"/>
                  </a:rPr>
                  <a:t>Sr. Environmental Specialist</a:t>
                </a:r>
                <a:endParaRPr lang="en-US" sz="1000" dirty="0"/>
              </a:p>
            </p:txBody>
          </p:sp>
          <p:sp>
            <p:nvSpPr>
              <p:cNvPr id="42" name="TextBox 41">
                <a:extLst>
                  <a:ext uri="{FF2B5EF4-FFF2-40B4-BE49-F238E27FC236}">
                    <a16:creationId xmlns:a16="http://schemas.microsoft.com/office/drawing/2014/main" id="{6BC185FC-79A0-4B10-A495-E61CDECDFE2E}"/>
                  </a:ext>
                </a:extLst>
              </p:cNvPr>
              <p:cNvSpPr txBox="1"/>
              <p:nvPr/>
            </p:nvSpPr>
            <p:spPr>
              <a:xfrm>
                <a:off x="8789240" y="2698651"/>
                <a:ext cx="1939616" cy="760083"/>
              </a:xfrm>
              <a:prstGeom prst="rect">
                <a:avLst/>
              </a:prstGeom>
              <a:noFill/>
            </p:spPr>
            <p:txBody>
              <a:bodyPr wrap="square">
                <a:spAutoFit/>
              </a:bodyPr>
              <a:lstStyle/>
              <a:p>
                <a:r>
                  <a:rPr lang="en-US" b="1" dirty="0">
                    <a:solidFill>
                      <a:srgbClr val="000000"/>
                    </a:solidFill>
                    <a:latin typeface="Arial" panose="020B0604020202020204" pitchFamily="34" charset="0"/>
                  </a:rPr>
                  <a:t>Jamie Waller</a:t>
                </a:r>
                <a:endParaRPr lang="en-US" b="1" i="0" u="none" strike="noStrike" baseline="0" dirty="0">
                  <a:solidFill>
                    <a:srgbClr val="000000"/>
                  </a:solidFill>
                  <a:latin typeface="Arial" panose="020B0604020202020204" pitchFamily="34" charset="0"/>
                </a:endParaRPr>
              </a:p>
              <a:p>
                <a:r>
                  <a:rPr lang="en-US" sz="1400" dirty="0">
                    <a:solidFill>
                      <a:srgbClr val="000000"/>
                    </a:solidFill>
                    <a:latin typeface="Arial" panose="020B0604020202020204" pitchFamily="34" charset="0"/>
                  </a:rPr>
                  <a:t>Sr. Real Estate Coordinator</a:t>
                </a:r>
                <a:endParaRPr lang="en-US" sz="1000" dirty="0"/>
              </a:p>
            </p:txBody>
          </p:sp>
        </p:grpSp>
        <p:pic>
          <p:nvPicPr>
            <p:cNvPr id="33" name="Picture 2" descr="Profile photo of Bruce Hopper">
              <a:extLst>
                <a:ext uri="{FF2B5EF4-FFF2-40B4-BE49-F238E27FC236}">
                  <a16:creationId xmlns:a16="http://schemas.microsoft.com/office/drawing/2014/main" id="{618A9357-FF91-40CC-8999-46D462647D6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718"/>
            <a:stretch/>
          </p:blipFill>
          <p:spPr bwMode="auto">
            <a:xfrm>
              <a:off x="4506344" y="748296"/>
              <a:ext cx="1939616" cy="19679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a:extLst>
                <a:ext uri="{FF2B5EF4-FFF2-40B4-BE49-F238E27FC236}">
                  <a16:creationId xmlns:a16="http://schemas.microsoft.com/office/drawing/2014/main" id="{1139B213-4B7E-488D-B5C5-06822237B424}"/>
                </a:ext>
              </a:extLst>
            </p:cNvPr>
            <p:cNvPicPr>
              <a:picLocks noChangeAspect="1"/>
            </p:cNvPicPr>
            <p:nvPr/>
          </p:nvPicPr>
          <p:blipFill rotWithShape="1">
            <a:blip r:embed="rId16"/>
            <a:srcRect b="18455"/>
            <a:stretch/>
          </p:blipFill>
          <p:spPr>
            <a:xfrm>
              <a:off x="8871412" y="748296"/>
              <a:ext cx="1698263" cy="1988396"/>
            </a:xfrm>
            <a:prstGeom prst="rect">
              <a:avLst/>
            </a:prstGeom>
          </p:spPr>
        </p:pic>
        <p:pic>
          <p:nvPicPr>
            <p:cNvPr id="37" name="Picture 8">
              <a:extLst>
                <a:ext uri="{FF2B5EF4-FFF2-40B4-BE49-F238E27FC236}">
                  <a16:creationId xmlns:a16="http://schemas.microsoft.com/office/drawing/2014/main" id="{17202C11-A3C1-46B2-BC40-935443C55D60}"/>
                </a:ext>
              </a:extLst>
            </p:cNvPr>
            <p:cNvPicPr>
              <a:picLocks noChangeAspect="1"/>
            </p:cNvPicPr>
            <p:nvPr/>
          </p:nvPicPr>
          <p:blipFill rotWithShape="1">
            <a:blip r:embed="rId17">
              <a:extLst>
                <a:ext uri="{BEBA8EAE-BF5A-486C-A8C5-ECC9F3942E4B}">
                  <a14:imgProps xmlns:a14="http://schemas.microsoft.com/office/drawing/2010/main">
                    <a14:imgLayer r:embed="rId18">
                      <a14:imgEffect>
                        <a14:brightnessContrast bright="20000" contrast="-20000"/>
                      </a14:imgEffect>
                    </a14:imgLayer>
                  </a14:imgProps>
                </a:ext>
              </a:extLst>
            </a:blip>
            <a:srcRect l="-970" t="4326" r="970" b="22597"/>
            <a:stretch/>
          </p:blipFill>
          <p:spPr>
            <a:xfrm>
              <a:off x="6701268" y="748295"/>
              <a:ext cx="1900722" cy="1988396"/>
            </a:xfrm>
            <a:prstGeom prst="rect">
              <a:avLst/>
            </a:prstGeom>
          </p:spPr>
        </p:pic>
      </p:grpSp>
      <p:pic>
        <p:nvPicPr>
          <p:cNvPr id="56" name="Picture 55">
            <a:extLst>
              <a:ext uri="{FF2B5EF4-FFF2-40B4-BE49-F238E27FC236}">
                <a16:creationId xmlns:a16="http://schemas.microsoft.com/office/drawing/2014/main" id="{BCDD2EEC-A0DC-435C-995B-0E5497BBF558}"/>
              </a:ext>
            </a:extLst>
          </p:cNvPr>
          <p:cNvPicPr>
            <a:picLocks noChangeAspect="1"/>
          </p:cNvPicPr>
          <p:nvPr/>
        </p:nvPicPr>
        <p:blipFill>
          <a:blip r:embed="rId19"/>
          <a:stretch>
            <a:fillRect/>
          </a:stretch>
        </p:blipFill>
        <p:spPr>
          <a:xfrm>
            <a:off x="10684263" y="1032075"/>
            <a:ext cx="1262873" cy="1576217"/>
          </a:xfrm>
          <a:prstGeom prst="rect">
            <a:avLst/>
          </a:prstGeom>
        </p:spPr>
      </p:pic>
    </p:spTree>
    <p:extLst>
      <p:ext uri="{BB962C8B-B14F-4D97-AF65-F5344CB8AC3E}">
        <p14:creationId xmlns:p14="http://schemas.microsoft.com/office/powerpoint/2010/main" val="3399987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2E7E-4A7B-C04D-2AA0-9F95443DBA2D}"/>
              </a:ext>
            </a:extLst>
          </p:cNvPr>
          <p:cNvSpPr>
            <a:spLocks noGrp="1"/>
          </p:cNvSpPr>
          <p:nvPr>
            <p:ph type="title"/>
          </p:nvPr>
        </p:nvSpPr>
        <p:spPr>
          <a:xfrm>
            <a:off x="838200" y="365125"/>
            <a:ext cx="10515600" cy="817289"/>
          </a:xfrm>
        </p:spPr>
        <p:txBody>
          <a:bodyPr>
            <a:normAutofit/>
          </a:bodyPr>
          <a:lstStyle/>
          <a:p>
            <a:r>
              <a:rPr lang="en-US" sz="3600" b="1" dirty="0">
                <a:latin typeface="Futura Std Book" panose="020B0502020204020303" pitchFamily="34" charset="0"/>
              </a:rPr>
              <a:t>Polling Question</a:t>
            </a:r>
          </a:p>
        </p:txBody>
      </p:sp>
      <p:sp>
        <p:nvSpPr>
          <p:cNvPr id="4" name="Title 1">
            <a:extLst>
              <a:ext uri="{FF2B5EF4-FFF2-40B4-BE49-F238E27FC236}">
                <a16:creationId xmlns:a16="http://schemas.microsoft.com/office/drawing/2014/main" id="{5603F50B-8586-F863-D13E-E932BCB1E07A}"/>
              </a:ext>
            </a:extLst>
          </p:cNvPr>
          <p:cNvSpPr txBox="1">
            <a:spLocks/>
          </p:cNvSpPr>
          <p:nvPr/>
        </p:nvSpPr>
        <p:spPr>
          <a:xfrm>
            <a:off x="11277600" y="6414655"/>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21</a:t>
            </a:r>
          </a:p>
        </p:txBody>
      </p:sp>
      <p:sp>
        <p:nvSpPr>
          <p:cNvPr id="7" name="TextBox 6">
            <a:extLst>
              <a:ext uri="{FF2B5EF4-FFF2-40B4-BE49-F238E27FC236}">
                <a16:creationId xmlns:a16="http://schemas.microsoft.com/office/drawing/2014/main" id="{FF41D413-E9E0-9332-E911-C536F5F04389}"/>
              </a:ext>
            </a:extLst>
          </p:cNvPr>
          <p:cNvSpPr txBox="1"/>
          <p:nvPr/>
        </p:nvSpPr>
        <p:spPr>
          <a:xfrm>
            <a:off x="838200" y="1255512"/>
            <a:ext cx="9346660" cy="1200329"/>
          </a:xfrm>
          <a:prstGeom prst="rect">
            <a:avLst/>
          </a:prstGeom>
          <a:noFill/>
        </p:spPr>
        <p:txBody>
          <a:bodyPr wrap="square" numCol="1" rtlCol="0" anchor="t">
            <a:spAutoFit/>
          </a:bodyPr>
          <a:lstStyle/>
          <a:p>
            <a:r>
              <a:rPr lang="en-US" sz="2400" dirty="0">
                <a:latin typeface="FuturaBook" panose="00000400000000000000" pitchFamily="2" charset="0"/>
              </a:rPr>
              <a:t>After this evening’s virtual Community Open House, what is your level of support for Hydro One’s Waasigan Transmission Line Project?</a:t>
            </a:r>
          </a:p>
        </p:txBody>
      </p:sp>
      <p:sp>
        <p:nvSpPr>
          <p:cNvPr id="5" name="TextBox 4">
            <a:extLst>
              <a:ext uri="{FF2B5EF4-FFF2-40B4-BE49-F238E27FC236}">
                <a16:creationId xmlns:a16="http://schemas.microsoft.com/office/drawing/2014/main" id="{C6B0E972-97D8-D0E7-59AE-7FA446237624}"/>
              </a:ext>
            </a:extLst>
          </p:cNvPr>
          <p:cNvSpPr txBox="1"/>
          <p:nvPr/>
        </p:nvSpPr>
        <p:spPr>
          <a:xfrm>
            <a:off x="838199" y="2350346"/>
            <a:ext cx="8768787" cy="3496535"/>
          </a:xfrm>
          <a:prstGeom prst="rect">
            <a:avLst/>
          </a:prstGeom>
          <a:noFill/>
        </p:spPr>
        <p:txBody>
          <a:bodyPr wrap="square" numCol="1" rtlCol="0" anchor="t">
            <a:spAutoFit/>
          </a:bodyPr>
          <a:lstStyle/>
          <a:p>
            <a:pPr marL="514350" lvl="0" indent="-514350">
              <a:lnSpc>
                <a:spcPct val="150000"/>
              </a:lnSpc>
              <a:spcAft>
                <a:spcPts val="600"/>
              </a:spcAft>
              <a:buFont typeface="+mj-lt"/>
              <a:buAutoNum type="arabicPeriod"/>
            </a:pPr>
            <a:r>
              <a:rPr lang="en-US" sz="2400" dirty="0">
                <a:latin typeface="FuturaBook" panose="00000400000000000000" pitchFamily="2" charset="0"/>
              </a:rPr>
              <a:t>Very supportive</a:t>
            </a:r>
          </a:p>
          <a:p>
            <a:pPr marL="514350" indent="-514350">
              <a:lnSpc>
                <a:spcPct val="150000"/>
              </a:lnSpc>
              <a:spcAft>
                <a:spcPts val="600"/>
              </a:spcAft>
              <a:buFont typeface="+mj-lt"/>
              <a:buAutoNum type="arabicPeriod"/>
            </a:pPr>
            <a:r>
              <a:rPr lang="en-US" sz="2400" dirty="0">
                <a:latin typeface="FuturaBook" panose="00000400000000000000" pitchFamily="2" charset="0"/>
              </a:rPr>
              <a:t>Supportive</a:t>
            </a:r>
          </a:p>
          <a:p>
            <a:pPr marL="457200" lvl="0" indent="-457200">
              <a:lnSpc>
                <a:spcPct val="150000"/>
              </a:lnSpc>
              <a:spcBef>
                <a:spcPts val="1000"/>
              </a:spcBef>
              <a:spcAft>
                <a:spcPts val="600"/>
              </a:spcAft>
              <a:buFont typeface="+mj-lt"/>
              <a:buAutoNum type="arabicPeriod"/>
            </a:pPr>
            <a:r>
              <a:rPr lang="en-US" sz="2400" dirty="0">
                <a:latin typeface="FuturaBook" panose="00000400000000000000" pitchFamily="2" charset="0"/>
              </a:rPr>
              <a:t>Neutral/unsure</a:t>
            </a:r>
          </a:p>
          <a:p>
            <a:pPr marL="457200" lvl="0" indent="-457200">
              <a:lnSpc>
                <a:spcPct val="150000"/>
              </a:lnSpc>
              <a:spcBef>
                <a:spcPts val="1000"/>
              </a:spcBef>
              <a:spcAft>
                <a:spcPts val="600"/>
              </a:spcAft>
              <a:buFont typeface="+mj-lt"/>
              <a:buAutoNum type="arabicPeriod"/>
            </a:pPr>
            <a:r>
              <a:rPr lang="en-US" sz="2400" dirty="0">
                <a:latin typeface="FuturaBook" panose="00000400000000000000" pitchFamily="2" charset="0"/>
              </a:rPr>
              <a:t>Not very supportive</a:t>
            </a:r>
          </a:p>
          <a:p>
            <a:pPr marL="457200" lvl="0" indent="-457200">
              <a:lnSpc>
                <a:spcPct val="150000"/>
              </a:lnSpc>
              <a:spcBef>
                <a:spcPts val="1000"/>
              </a:spcBef>
              <a:spcAft>
                <a:spcPts val="600"/>
              </a:spcAft>
              <a:buFont typeface="+mj-lt"/>
              <a:buAutoNum type="arabicPeriod"/>
            </a:pPr>
            <a:r>
              <a:rPr lang="en-US" sz="2400" dirty="0">
                <a:latin typeface="FuturaBook" panose="00000400000000000000" pitchFamily="2" charset="0"/>
              </a:rPr>
              <a:t>Not supportive at all</a:t>
            </a:r>
          </a:p>
        </p:txBody>
      </p:sp>
      <p:pic>
        <p:nvPicPr>
          <p:cNvPr id="6" name="Picture 5">
            <a:extLst>
              <a:ext uri="{FF2B5EF4-FFF2-40B4-BE49-F238E27FC236}">
                <a16:creationId xmlns:a16="http://schemas.microsoft.com/office/drawing/2014/main" id="{768BCBBB-3503-4306-92EB-5AAB2EE6D60C}"/>
              </a:ext>
            </a:extLst>
          </p:cNvPr>
          <p:cNvPicPr>
            <a:picLocks noChangeAspect="1"/>
          </p:cNvPicPr>
          <p:nvPr/>
        </p:nvPicPr>
        <p:blipFill rotWithShape="1">
          <a:blip r:embed="rId3"/>
          <a:srcRect t="4571"/>
          <a:stretch/>
        </p:blipFill>
        <p:spPr>
          <a:xfrm>
            <a:off x="10136804" y="0"/>
            <a:ext cx="2076450" cy="4753824"/>
          </a:xfrm>
          <a:prstGeom prst="rect">
            <a:avLst/>
          </a:prstGeom>
        </p:spPr>
      </p:pic>
      <p:pic>
        <p:nvPicPr>
          <p:cNvPr id="8" name="Picture 7">
            <a:extLst>
              <a:ext uri="{FF2B5EF4-FFF2-40B4-BE49-F238E27FC236}">
                <a16:creationId xmlns:a16="http://schemas.microsoft.com/office/drawing/2014/main" id="{E2E2E713-CCBB-47B2-80F4-604E8C895F61}"/>
              </a:ext>
            </a:extLst>
          </p:cNvPr>
          <p:cNvPicPr>
            <a:picLocks noChangeAspect="1"/>
          </p:cNvPicPr>
          <p:nvPr/>
        </p:nvPicPr>
        <p:blipFill>
          <a:blip r:embed="rId4"/>
          <a:stretch>
            <a:fillRect/>
          </a:stretch>
        </p:blipFill>
        <p:spPr>
          <a:xfrm>
            <a:off x="8648700" y="5438775"/>
            <a:ext cx="3543300" cy="1419225"/>
          </a:xfrm>
          <a:prstGeom prst="rect">
            <a:avLst/>
          </a:prstGeom>
        </p:spPr>
      </p:pic>
      <p:grpSp>
        <p:nvGrpSpPr>
          <p:cNvPr id="9" name="Group 8">
            <a:extLst>
              <a:ext uri="{FF2B5EF4-FFF2-40B4-BE49-F238E27FC236}">
                <a16:creationId xmlns:a16="http://schemas.microsoft.com/office/drawing/2014/main" id="{D7BE76FC-1C95-4CDA-8DBB-EC63EAB3EA8D}"/>
              </a:ext>
            </a:extLst>
          </p:cNvPr>
          <p:cNvGrpSpPr/>
          <p:nvPr/>
        </p:nvGrpSpPr>
        <p:grpSpPr>
          <a:xfrm>
            <a:off x="11296650" y="6490888"/>
            <a:ext cx="914400" cy="238125"/>
            <a:chOff x="11296650" y="6490888"/>
            <a:chExt cx="914400" cy="238125"/>
          </a:xfrm>
        </p:grpSpPr>
        <p:pic>
          <p:nvPicPr>
            <p:cNvPr id="10" name="Picture 9">
              <a:extLst>
                <a:ext uri="{FF2B5EF4-FFF2-40B4-BE49-F238E27FC236}">
                  <a16:creationId xmlns:a16="http://schemas.microsoft.com/office/drawing/2014/main" id="{D0AEE78C-0073-4761-A86F-9A2BC11C7F10}"/>
                </a:ext>
              </a:extLst>
            </p:cNvPr>
            <p:cNvPicPr>
              <a:picLocks noChangeAspect="1"/>
            </p:cNvPicPr>
            <p:nvPr/>
          </p:nvPicPr>
          <p:blipFill>
            <a:blip r:embed="rId5"/>
            <a:stretch>
              <a:fillRect/>
            </a:stretch>
          </p:blipFill>
          <p:spPr>
            <a:xfrm>
              <a:off x="11315700" y="6490888"/>
              <a:ext cx="876300" cy="238125"/>
            </a:xfrm>
            <a:prstGeom prst="rect">
              <a:avLst/>
            </a:prstGeom>
          </p:spPr>
        </p:pic>
        <p:sp>
          <p:nvSpPr>
            <p:cNvPr id="11" name="Title 1">
              <a:extLst>
                <a:ext uri="{FF2B5EF4-FFF2-40B4-BE49-F238E27FC236}">
                  <a16:creationId xmlns:a16="http://schemas.microsoft.com/office/drawing/2014/main" id="{85DC14AF-9E52-41CF-A513-C058A66B2932}"/>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23</a:t>
              </a:r>
            </a:p>
          </p:txBody>
        </p:sp>
      </p:grpSp>
      <p:pic>
        <p:nvPicPr>
          <p:cNvPr id="12" name="Picture 11">
            <a:extLst>
              <a:ext uri="{FF2B5EF4-FFF2-40B4-BE49-F238E27FC236}">
                <a16:creationId xmlns:a16="http://schemas.microsoft.com/office/drawing/2014/main" id="{342E2CCC-AF2B-4982-ADBE-2CD61E87992D}"/>
              </a:ext>
            </a:extLst>
          </p:cNvPr>
          <p:cNvPicPr>
            <a:picLocks noChangeAspect="1"/>
          </p:cNvPicPr>
          <p:nvPr/>
        </p:nvPicPr>
        <p:blipFill>
          <a:blip r:embed="rId6"/>
          <a:stretch>
            <a:fillRect/>
          </a:stretch>
        </p:blipFill>
        <p:spPr>
          <a:xfrm>
            <a:off x="10353675" y="-2263"/>
            <a:ext cx="1838325" cy="3276600"/>
          </a:xfrm>
          <a:prstGeom prst="rect">
            <a:avLst/>
          </a:prstGeom>
        </p:spPr>
      </p:pic>
      <p:grpSp>
        <p:nvGrpSpPr>
          <p:cNvPr id="13" name="Group 12">
            <a:extLst>
              <a:ext uri="{FF2B5EF4-FFF2-40B4-BE49-F238E27FC236}">
                <a16:creationId xmlns:a16="http://schemas.microsoft.com/office/drawing/2014/main" id="{A5F304B6-282E-4CC1-A11A-B3C4E118A944}"/>
              </a:ext>
            </a:extLst>
          </p:cNvPr>
          <p:cNvGrpSpPr/>
          <p:nvPr/>
        </p:nvGrpSpPr>
        <p:grpSpPr>
          <a:xfrm>
            <a:off x="10081593" y="26571"/>
            <a:ext cx="2076450" cy="3624895"/>
            <a:chOff x="10081593" y="26571"/>
            <a:chExt cx="2076450" cy="3624895"/>
          </a:xfrm>
        </p:grpSpPr>
        <p:pic>
          <p:nvPicPr>
            <p:cNvPr id="14" name="Picture 13">
              <a:extLst>
                <a:ext uri="{FF2B5EF4-FFF2-40B4-BE49-F238E27FC236}">
                  <a16:creationId xmlns:a16="http://schemas.microsoft.com/office/drawing/2014/main" id="{07744734-43D5-491C-87F7-AB93D93475B0}"/>
                </a:ext>
              </a:extLst>
            </p:cNvPr>
            <p:cNvPicPr>
              <a:picLocks noChangeAspect="1"/>
            </p:cNvPicPr>
            <p:nvPr/>
          </p:nvPicPr>
          <p:blipFill rotWithShape="1">
            <a:blip r:embed="rId3"/>
            <a:srcRect t="27234"/>
            <a:stretch/>
          </p:blipFill>
          <p:spPr>
            <a:xfrm>
              <a:off x="10081593" y="26571"/>
              <a:ext cx="2076450" cy="3624895"/>
            </a:xfrm>
            <a:prstGeom prst="rect">
              <a:avLst/>
            </a:prstGeom>
          </p:spPr>
        </p:pic>
        <p:pic>
          <p:nvPicPr>
            <p:cNvPr id="15" name="Picture 14">
              <a:extLst>
                <a:ext uri="{FF2B5EF4-FFF2-40B4-BE49-F238E27FC236}">
                  <a16:creationId xmlns:a16="http://schemas.microsoft.com/office/drawing/2014/main" id="{4B3BEF14-BE39-4E02-AA6F-407778D2ABC0}"/>
                </a:ext>
              </a:extLst>
            </p:cNvPr>
            <p:cNvPicPr>
              <a:picLocks noChangeAspect="1"/>
            </p:cNvPicPr>
            <p:nvPr/>
          </p:nvPicPr>
          <p:blipFill>
            <a:blip r:embed="rId7"/>
            <a:stretch>
              <a:fillRect/>
            </a:stretch>
          </p:blipFill>
          <p:spPr>
            <a:xfrm>
              <a:off x="10757602" y="334210"/>
              <a:ext cx="1126624" cy="545270"/>
            </a:xfrm>
            <a:prstGeom prst="rect">
              <a:avLst/>
            </a:prstGeom>
          </p:spPr>
        </p:pic>
      </p:grpSp>
      <p:pic>
        <p:nvPicPr>
          <p:cNvPr id="16" name="Picture 15">
            <a:extLst>
              <a:ext uri="{FF2B5EF4-FFF2-40B4-BE49-F238E27FC236}">
                <a16:creationId xmlns:a16="http://schemas.microsoft.com/office/drawing/2014/main" id="{9D4634D4-C71B-4C3D-975E-6A6E65BB2D22}"/>
              </a:ext>
            </a:extLst>
          </p:cNvPr>
          <p:cNvPicPr>
            <a:picLocks noChangeAspect="1"/>
          </p:cNvPicPr>
          <p:nvPr/>
        </p:nvPicPr>
        <p:blipFill>
          <a:blip r:embed="rId8"/>
          <a:stretch>
            <a:fillRect/>
          </a:stretch>
        </p:blipFill>
        <p:spPr>
          <a:xfrm>
            <a:off x="10684263" y="1032075"/>
            <a:ext cx="1262873" cy="1576217"/>
          </a:xfrm>
          <a:prstGeom prst="rect">
            <a:avLst/>
          </a:prstGeom>
        </p:spPr>
      </p:pic>
    </p:spTree>
    <p:extLst>
      <p:ext uri="{BB962C8B-B14F-4D97-AF65-F5344CB8AC3E}">
        <p14:creationId xmlns:p14="http://schemas.microsoft.com/office/powerpoint/2010/main" val="2137216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FC78E9-DA39-DF8A-7DA4-60CBC8C35A15}"/>
              </a:ext>
            </a:extLst>
          </p:cNvPr>
          <p:cNvPicPr>
            <a:picLocks noChangeAspect="1"/>
          </p:cNvPicPr>
          <p:nvPr/>
        </p:nvPicPr>
        <p:blipFill>
          <a:blip r:embed="rId3"/>
          <a:stretch>
            <a:fillRect/>
          </a:stretch>
        </p:blipFill>
        <p:spPr>
          <a:xfrm>
            <a:off x="9719309" y="552396"/>
            <a:ext cx="1653051" cy="800053"/>
          </a:xfrm>
          <a:prstGeom prst="rect">
            <a:avLst/>
          </a:prstGeom>
        </p:spPr>
      </p:pic>
      <p:pic>
        <p:nvPicPr>
          <p:cNvPr id="10" name="Picture 9">
            <a:extLst>
              <a:ext uri="{FF2B5EF4-FFF2-40B4-BE49-F238E27FC236}">
                <a16:creationId xmlns:a16="http://schemas.microsoft.com/office/drawing/2014/main" id="{ED266079-EB81-BEA3-A1D3-6A1A459F8C81}"/>
              </a:ext>
            </a:extLst>
          </p:cNvPr>
          <p:cNvPicPr>
            <a:picLocks noChangeAspect="1"/>
          </p:cNvPicPr>
          <p:nvPr/>
        </p:nvPicPr>
        <p:blipFill>
          <a:blip r:embed="rId4"/>
          <a:stretch>
            <a:fillRect/>
          </a:stretch>
        </p:blipFill>
        <p:spPr>
          <a:xfrm>
            <a:off x="9443622" y="1759845"/>
            <a:ext cx="2204427" cy="2751390"/>
          </a:xfrm>
          <a:prstGeom prst="rect">
            <a:avLst/>
          </a:prstGeom>
        </p:spPr>
      </p:pic>
      <p:sp>
        <p:nvSpPr>
          <p:cNvPr id="11" name="Content Placeholder 2">
            <a:extLst>
              <a:ext uri="{FF2B5EF4-FFF2-40B4-BE49-F238E27FC236}">
                <a16:creationId xmlns:a16="http://schemas.microsoft.com/office/drawing/2014/main" id="{06AFBA2C-FF44-8EED-3FA2-CE5980255FA1}"/>
              </a:ext>
            </a:extLst>
          </p:cNvPr>
          <p:cNvSpPr txBox="1">
            <a:spLocks/>
          </p:cNvSpPr>
          <p:nvPr/>
        </p:nvSpPr>
        <p:spPr>
          <a:xfrm>
            <a:off x="677502" y="3432234"/>
            <a:ext cx="8200409" cy="22578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dirty="0">
                <a:solidFill>
                  <a:schemeClr val="bg1"/>
                </a:solidFill>
                <a:latin typeface="FuturaBook" panose="00000400000000000000" pitchFamily="2" charset="0"/>
              </a:rPr>
              <a:t>For more information, please visit </a:t>
            </a:r>
            <a:r>
              <a:rPr lang="en-US" b="1" dirty="0">
                <a:solidFill>
                  <a:schemeClr val="bg1"/>
                </a:solidFill>
                <a:latin typeface="FuturaBook" panose="00000400000000000000" pitchFamily="2" charset="0"/>
              </a:rPr>
              <a:t>www.HydroOne.com/Waasigan</a:t>
            </a:r>
            <a:endParaRPr lang="en-US" dirty="0">
              <a:solidFill>
                <a:schemeClr val="bg1"/>
              </a:solidFill>
              <a:latin typeface="FuturaBook" panose="00000400000000000000" pitchFamily="2" charset="0"/>
            </a:endParaRPr>
          </a:p>
        </p:txBody>
      </p:sp>
      <p:sp>
        <p:nvSpPr>
          <p:cNvPr id="12" name="Rectangle 11">
            <a:extLst>
              <a:ext uri="{FF2B5EF4-FFF2-40B4-BE49-F238E27FC236}">
                <a16:creationId xmlns:a16="http://schemas.microsoft.com/office/drawing/2014/main" id="{4176ED51-9233-CBCD-F73E-D388AA67EB06}"/>
              </a:ext>
            </a:extLst>
          </p:cNvPr>
          <p:cNvSpPr/>
          <p:nvPr/>
        </p:nvSpPr>
        <p:spPr>
          <a:xfrm>
            <a:off x="774779" y="1857122"/>
            <a:ext cx="8545955" cy="646331"/>
          </a:xfrm>
          <a:prstGeom prst="rect">
            <a:avLst/>
          </a:prstGeom>
        </p:spPr>
        <p:txBody>
          <a:bodyPr wrap="square">
            <a:spAutoFit/>
          </a:bodyPr>
          <a:lstStyle/>
          <a:p>
            <a:r>
              <a:rPr lang="en-US" sz="3600" b="1" dirty="0">
                <a:solidFill>
                  <a:schemeClr val="bg1"/>
                </a:solidFill>
                <a:latin typeface="Futura Std Book" panose="020B0502020204020303" pitchFamily="34" charset="0"/>
              </a:rPr>
              <a:t>Thank You</a:t>
            </a:r>
          </a:p>
        </p:txBody>
      </p:sp>
    </p:spTree>
    <p:extLst>
      <p:ext uri="{BB962C8B-B14F-4D97-AF65-F5344CB8AC3E}">
        <p14:creationId xmlns:p14="http://schemas.microsoft.com/office/powerpoint/2010/main" val="3727357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BE9548-D31D-C067-6F51-A4B7EB8E310B}"/>
              </a:ext>
            </a:extLst>
          </p:cNvPr>
          <p:cNvPicPr>
            <a:picLocks noChangeAspect="1"/>
          </p:cNvPicPr>
          <p:nvPr/>
        </p:nvPicPr>
        <p:blipFill>
          <a:blip r:embed="rId3"/>
          <a:stretch>
            <a:fillRect/>
          </a:stretch>
        </p:blipFill>
        <p:spPr>
          <a:xfrm>
            <a:off x="9975640" y="337858"/>
            <a:ext cx="1653051" cy="800053"/>
          </a:xfrm>
          <a:prstGeom prst="rect">
            <a:avLst/>
          </a:prstGeom>
        </p:spPr>
      </p:pic>
      <p:pic>
        <p:nvPicPr>
          <p:cNvPr id="5" name="Picture 4">
            <a:extLst>
              <a:ext uri="{FF2B5EF4-FFF2-40B4-BE49-F238E27FC236}">
                <a16:creationId xmlns:a16="http://schemas.microsoft.com/office/drawing/2014/main" id="{B1B3D8DA-E460-8604-E60C-D06666289F17}"/>
              </a:ext>
            </a:extLst>
          </p:cNvPr>
          <p:cNvPicPr>
            <a:picLocks noChangeAspect="1"/>
          </p:cNvPicPr>
          <p:nvPr/>
        </p:nvPicPr>
        <p:blipFill>
          <a:blip r:embed="rId4"/>
          <a:stretch>
            <a:fillRect/>
          </a:stretch>
        </p:blipFill>
        <p:spPr>
          <a:xfrm>
            <a:off x="9699953" y="1545307"/>
            <a:ext cx="2204427" cy="2751390"/>
          </a:xfrm>
          <a:prstGeom prst="rect">
            <a:avLst/>
          </a:prstGeom>
        </p:spPr>
      </p:pic>
      <p:sp>
        <p:nvSpPr>
          <p:cNvPr id="6" name="Rectangle 5">
            <a:extLst>
              <a:ext uri="{FF2B5EF4-FFF2-40B4-BE49-F238E27FC236}">
                <a16:creationId xmlns:a16="http://schemas.microsoft.com/office/drawing/2014/main" id="{35F0506C-DBED-E0B5-F843-E447B8635118}"/>
              </a:ext>
            </a:extLst>
          </p:cNvPr>
          <p:cNvSpPr/>
          <p:nvPr/>
        </p:nvSpPr>
        <p:spPr>
          <a:xfrm>
            <a:off x="287620" y="3059815"/>
            <a:ext cx="8468149" cy="1785104"/>
          </a:xfrm>
          <a:prstGeom prst="rect">
            <a:avLst/>
          </a:prstGeom>
        </p:spPr>
        <p:txBody>
          <a:bodyPr wrap="square">
            <a:spAutoFit/>
          </a:bodyPr>
          <a:lstStyle/>
          <a:p>
            <a:r>
              <a:rPr lang="en-US" sz="11000" b="1" dirty="0">
                <a:solidFill>
                  <a:schemeClr val="bg1"/>
                </a:solidFill>
                <a:latin typeface="Futura Std Book" panose="020B0502020204020303" pitchFamily="34" charset="0"/>
              </a:rPr>
              <a:t>WELCOME</a:t>
            </a:r>
          </a:p>
        </p:txBody>
      </p:sp>
      <p:sp>
        <p:nvSpPr>
          <p:cNvPr id="7" name="Rectangle 6">
            <a:extLst>
              <a:ext uri="{FF2B5EF4-FFF2-40B4-BE49-F238E27FC236}">
                <a16:creationId xmlns:a16="http://schemas.microsoft.com/office/drawing/2014/main" id="{0C2B9FEB-B532-9480-8D48-200FD56EF3E7}"/>
              </a:ext>
            </a:extLst>
          </p:cNvPr>
          <p:cNvSpPr/>
          <p:nvPr/>
        </p:nvSpPr>
        <p:spPr>
          <a:xfrm>
            <a:off x="438783" y="4760026"/>
            <a:ext cx="7438803" cy="1200329"/>
          </a:xfrm>
          <a:prstGeom prst="rect">
            <a:avLst/>
          </a:prstGeom>
        </p:spPr>
        <p:txBody>
          <a:bodyPr wrap="square">
            <a:spAutoFit/>
          </a:bodyPr>
          <a:lstStyle/>
          <a:p>
            <a:pPr>
              <a:spcAft>
                <a:spcPts val="1200"/>
              </a:spcAft>
            </a:pPr>
            <a:r>
              <a:rPr lang="en-US" sz="3600" dirty="0">
                <a:solidFill>
                  <a:schemeClr val="bg1"/>
                </a:solidFill>
                <a:latin typeface="Futura Std Book" panose="020B0502020204020303" pitchFamily="34" charset="0"/>
              </a:rPr>
              <a:t>TO THE WAASIGAN VIRTUAL COMMUNITY OPEN HOUSE</a:t>
            </a:r>
          </a:p>
        </p:txBody>
      </p:sp>
      <p:sp>
        <p:nvSpPr>
          <p:cNvPr id="9" name="Rectangle 8">
            <a:extLst>
              <a:ext uri="{FF2B5EF4-FFF2-40B4-BE49-F238E27FC236}">
                <a16:creationId xmlns:a16="http://schemas.microsoft.com/office/drawing/2014/main" id="{DDDBFBF9-FDB8-42DC-A9B8-3094F66DE702}"/>
              </a:ext>
            </a:extLst>
          </p:cNvPr>
          <p:cNvSpPr/>
          <p:nvPr/>
        </p:nvSpPr>
        <p:spPr>
          <a:xfrm>
            <a:off x="0" y="5992238"/>
            <a:ext cx="12192000" cy="222296"/>
          </a:xfrm>
          <a:prstGeom prst="rect">
            <a:avLst/>
          </a:prstGeom>
          <a:solidFill>
            <a:srgbClr val="F2B129"/>
          </a:solidFill>
          <a:ln>
            <a:solidFill>
              <a:srgbClr val="F2B1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753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BB357C-A1CD-6ECE-5E95-54622705DBFD}"/>
              </a:ext>
            </a:extLst>
          </p:cNvPr>
          <p:cNvSpPr/>
          <p:nvPr/>
        </p:nvSpPr>
        <p:spPr>
          <a:xfrm>
            <a:off x="625049" y="480072"/>
            <a:ext cx="7438803" cy="646331"/>
          </a:xfrm>
          <a:prstGeom prst="rect">
            <a:avLst/>
          </a:prstGeom>
        </p:spPr>
        <p:txBody>
          <a:bodyPr wrap="square">
            <a:spAutoFit/>
          </a:bodyPr>
          <a:lstStyle/>
          <a:p>
            <a:r>
              <a:rPr lang="en-US" sz="3600" b="1" dirty="0">
                <a:latin typeface="Futura Std Book"/>
              </a:rPr>
              <a:t>Polling Question</a:t>
            </a:r>
          </a:p>
        </p:txBody>
      </p:sp>
      <p:sp>
        <p:nvSpPr>
          <p:cNvPr id="8" name="Content Placeholder 2">
            <a:extLst>
              <a:ext uri="{FF2B5EF4-FFF2-40B4-BE49-F238E27FC236}">
                <a16:creationId xmlns:a16="http://schemas.microsoft.com/office/drawing/2014/main" id="{3C1922E0-F313-A7F2-7EFD-E2B3DBD065A8}"/>
              </a:ext>
            </a:extLst>
          </p:cNvPr>
          <p:cNvSpPr txBox="1">
            <a:spLocks/>
          </p:cNvSpPr>
          <p:nvPr/>
        </p:nvSpPr>
        <p:spPr>
          <a:xfrm>
            <a:off x="625049" y="1334005"/>
            <a:ext cx="9111618" cy="4813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600" dirty="0">
                <a:latin typeface="FuturaBook" panose="00000400000000000000" pitchFamily="2" charset="0"/>
              </a:rPr>
              <a:t>Why are you joining us this evening? </a:t>
            </a:r>
          </a:p>
          <a:p>
            <a:pPr marL="457200" indent="-457200">
              <a:lnSpc>
                <a:spcPct val="150000"/>
              </a:lnSpc>
              <a:buFont typeface="+mj-lt"/>
              <a:buAutoNum type="arabicPeriod"/>
            </a:pPr>
            <a:r>
              <a:rPr lang="en-US" sz="2400" dirty="0">
                <a:latin typeface="FuturaBook" panose="00000400000000000000" pitchFamily="2" charset="0"/>
              </a:rPr>
              <a:t>To learn more about the Project </a:t>
            </a:r>
          </a:p>
          <a:p>
            <a:pPr marL="457200" indent="-457200">
              <a:lnSpc>
                <a:spcPct val="150000"/>
              </a:lnSpc>
              <a:buFont typeface="+mj-lt"/>
              <a:buAutoNum type="arabicPeriod"/>
            </a:pPr>
            <a:r>
              <a:rPr lang="en-US" sz="2400" dirty="0">
                <a:latin typeface="FuturaBook" panose="00000400000000000000" pitchFamily="2" charset="0"/>
              </a:rPr>
              <a:t>To learn how to participate in the Project</a:t>
            </a:r>
          </a:p>
          <a:p>
            <a:pPr marL="457200" indent="-457200">
              <a:lnSpc>
                <a:spcPct val="150000"/>
              </a:lnSpc>
              <a:buFont typeface="+mj-lt"/>
              <a:buAutoNum type="arabicPeriod"/>
            </a:pPr>
            <a:r>
              <a:rPr lang="en-US" sz="2400" dirty="0">
                <a:latin typeface="FuturaBook" panose="00000400000000000000" pitchFamily="2" charset="0"/>
              </a:rPr>
              <a:t>Interest in Project timelines</a:t>
            </a:r>
          </a:p>
          <a:p>
            <a:pPr marL="457200" indent="-457200">
              <a:lnSpc>
                <a:spcPct val="150000"/>
              </a:lnSpc>
              <a:buFont typeface="+mj-lt"/>
              <a:buAutoNum type="arabicPeriod"/>
            </a:pPr>
            <a:r>
              <a:rPr lang="en-US" sz="2400" dirty="0">
                <a:latin typeface="FuturaBook" panose="00000400000000000000" pitchFamily="2" charset="0"/>
              </a:rPr>
              <a:t>To ask a question to the Project team</a:t>
            </a:r>
          </a:p>
          <a:p>
            <a:pPr marL="457200" indent="-457200">
              <a:lnSpc>
                <a:spcPct val="150000"/>
              </a:lnSpc>
              <a:buFont typeface="+mj-lt"/>
              <a:buAutoNum type="arabicPeriod"/>
            </a:pPr>
            <a:r>
              <a:rPr lang="en-US" sz="2400" dirty="0">
                <a:latin typeface="FuturaBook" panose="00000400000000000000" pitchFamily="2" charset="0"/>
              </a:rPr>
              <a:t>Other</a:t>
            </a:r>
          </a:p>
        </p:txBody>
      </p:sp>
      <p:sp>
        <p:nvSpPr>
          <p:cNvPr id="9" name="Title 1">
            <a:extLst>
              <a:ext uri="{FF2B5EF4-FFF2-40B4-BE49-F238E27FC236}">
                <a16:creationId xmlns:a16="http://schemas.microsoft.com/office/drawing/2014/main" id="{6F2BF6C5-B6B6-FE8A-DE53-170BB34C296C}"/>
              </a:ext>
            </a:extLst>
          </p:cNvPr>
          <p:cNvSpPr>
            <a:spLocks noGrp="1"/>
          </p:cNvSpPr>
          <p:nvPr>
            <p:ph type="title"/>
          </p:nvPr>
        </p:nvSpPr>
        <p:spPr>
          <a:xfrm>
            <a:off x="11277600" y="6414655"/>
            <a:ext cx="914400" cy="221672"/>
          </a:xfrm>
        </p:spPr>
        <p:txBody>
          <a:bodyPr>
            <a:normAutofit fontScale="90000"/>
          </a:bodyPr>
          <a:lstStyle/>
          <a:p>
            <a:r>
              <a:rPr lang="en-US" sz="1100" dirty="0">
                <a:solidFill>
                  <a:schemeClr val="bg1"/>
                </a:solidFill>
                <a:latin typeface="Arial" panose="020B0604020202020204" pitchFamily="34" charset="0"/>
                <a:cs typeface="Arial" panose="020B0604020202020204" pitchFamily="34" charset="0"/>
              </a:rPr>
              <a:t>3</a:t>
            </a:r>
          </a:p>
        </p:txBody>
      </p:sp>
      <p:pic>
        <p:nvPicPr>
          <p:cNvPr id="5" name="Picture 4">
            <a:extLst>
              <a:ext uri="{FF2B5EF4-FFF2-40B4-BE49-F238E27FC236}">
                <a16:creationId xmlns:a16="http://schemas.microsoft.com/office/drawing/2014/main" id="{7BB62641-AA8E-48E9-91C3-9DEFD7FE063B}"/>
              </a:ext>
            </a:extLst>
          </p:cNvPr>
          <p:cNvPicPr>
            <a:picLocks noChangeAspect="1"/>
          </p:cNvPicPr>
          <p:nvPr/>
        </p:nvPicPr>
        <p:blipFill rotWithShape="1">
          <a:blip r:embed="rId3"/>
          <a:srcRect t="4571"/>
          <a:stretch/>
        </p:blipFill>
        <p:spPr>
          <a:xfrm>
            <a:off x="10136804" y="0"/>
            <a:ext cx="2076450" cy="4753824"/>
          </a:xfrm>
          <a:prstGeom prst="rect">
            <a:avLst/>
          </a:prstGeom>
        </p:spPr>
      </p:pic>
      <p:pic>
        <p:nvPicPr>
          <p:cNvPr id="7" name="Picture 6">
            <a:extLst>
              <a:ext uri="{FF2B5EF4-FFF2-40B4-BE49-F238E27FC236}">
                <a16:creationId xmlns:a16="http://schemas.microsoft.com/office/drawing/2014/main" id="{97EC0274-5140-443F-A446-706DDF36D223}"/>
              </a:ext>
            </a:extLst>
          </p:cNvPr>
          <p:cNvPicPr>
            <a:picLocks noChangeAspect="1"/>
          </p:cNvPicPr>
          <p:nvPr/>
        </p:nvPicPr>
        <p:blipFill>
          <a:blip r:embed="rId4"/>
          <a:stretch>
            <a:fillRect/>
          </a:stretch>
        </p:blipFill>
        <p:spPr>
          <a:xfrm>
            <a:off x="10471056" y="1334005"/>
            <a:ext cx="1050740" cy="1311450"/>
          </a:xfrm>
          <a:prstGeom prst="rect">
            <a:avLst/>
          </a:prstGeom>
        </p:spPr>
      </p:pic>
      <p:pic>
        <p:nvPicPr>
          <p:cNvPr id="3" name="Picture 2">
            <a:extLst>
              <a:ext uri="{FF2B5EF4-FFF2-40B4-BE49-F238E27FC236}">
                <a16:creationId xmlns:a16="http://schemas.microsoft.com/office/drawing/2014/main" id="{5ABE35E6-F82D-46D1-B065-3F8D1EBA69B1}"/>
              </a:ext>
            </a:extLst>
          </p:cNvPr>
          <p:cNvPicPr>
            <a:picLocks noChangeAspect="1"/>
          </p:cNvPicPr>
          <p:nvPr/>
        </p:nvPicPr>
        <p:blipFill>
          <a:blip r:embed="rId5"/>
          <a:stretch>
            <a:fillRect/>
          </a:stretch>
        </p:blipFill>
        <p:spPr>
          <a:xfrm>
            <a:off x="8648700" y="5438025"/>
            <a:ext cx="3543300" cy="1419225"/>
          </a:xfrm>
          <a:prstGeom prst="rect">
            <a:avLst/>
          </a:prstGeom>
        </p:spPr>
      </p:pic>
      <p:grpSp>
        <p:nvGrpSpPr>
          <p:cNvPr id="11" name="Group 10">
            <a:extLst>
              <a:ext uri="{FF2B5EF4-FFF2-40B4-BE49-F238E27FC236}">
                <a16:creationId xmlns:a16="http://schemas.microsoft.com/office/drawing/2014/main" id="{11380762-998D-4C1F-B008-0FB9DAC5F6B9}"/>
              </a:ext>
            </a:extLst>
          </p:cNvPr>
          <p:cNvGrpSpPr/>
          <p:nvPr/>
        </p:nvGrpSpPr>
        <p:grpSpPr>
          <a:xfrm>
            <a:off x="11315700" y="6490888"/>
            <a:ext cx="914400" cy="238125"/>
            <a:chOff x="11296650" y="6490888"/>
            <a:chExt cx="914400" cy="238125"/>
          </a:xfrm>
        </p:grpSpPr>
        <p:pic>
          <p:nvPicPr>
            <p:cNvPr id="12" name="Picture 11">
              <a:extLst>
                <a:ext uri="{FF2B5EF4-FFF2-40B4-BE49-F238E27FC236}">
                  <a16:creationId xmlns:a16="http://schemas.microsoft.com/office/drawing/2014/main" id="{D9728391-1AD6-4AA2-A0B5-386C4A8FA714}"/>
                </a:ext>
              </a:extLst>
            </p:cNvPr>
            <p:cNvPicPr>
              <a:picLocks noChangeAspect="1"/>
            </p:cNvPicPr>
            <p:nvPr/>
          </p:nvPicPr>
          <p:blipFill>
            <a:blip r:embed="rId6"/>
            <a:stretch>
              <a:fillRect/>
            </a:stretch>
          </p:blipFill>
          <p:spPr>
            <a:xfrm>
              <a:off x="11315700" y="6490888"/>
              <a:ext cx="876300" cy="238125"/>
            </a:xfrm>
            <a:prstGeom prst="rect">
              <a:avLst/>
            </a:prstGeom>
          </p:spPr>
        </p:pic>
        <p:sp>
          <p:nvSpPr>
            <p:cNvPr id="13" name="Title 1">
              <a:extLst>
                <a:ext uri="{FF2B5EF4-FFF2-40B4-BE49-F238E27FC236}">
                  <a16:creationId xmlns:a16="http://schemas.microsoft.com/office/drawing/2014/main" id="{40481D42-5706-4E35-81E1-3AC7FCB37F27}"/>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4</a:t>
              </a:r>
            </a:p>
          </p:txBody>
        </p:sp>
      </p:grpSp>
      <p:grpSp>
        <p:nvGrpSpPr>
          <p:cNvPr id="14" name="Group 13">
            <a:extLst>
              <a:ext uri="{FF2B5EF4-FFF2-40B4-BE49-F238E27FC236}">
                <a16:creationId xmlns:a16="http://schemas.microsoft.com/office/drawing/2014/main" id="{F8B5A5D1-5ADA-4A98-A20E-4AE2372BF622}"/>
              </a:ext>
            </a:extLst>
          </p:cNvPr>
          <p:cNvGrpSpPr/>
          <p:nvPr/>
        </p:nvGrpSpPr>
        <p:grpSpPr>
          <a:xfrm>
            <a:off x="10081593" y="26571"/>
            <a:ext cx="2076450" cy="3624895"/>
            <a:chOff x="10081593" y="26571"/>
            <a:chExt cx="2076450" cy="3624895"/>
          </a:xfrm>
        </p:grpSpPr>
        <p:pic>
          <p:nvPicPr>
            <p:cNvPr id="15" name="Picture 14">
              <a:extLst>
                <a:ext uri="{FF2B5EF4-FFF2-40B4-BE49-F238E27FC236}">
                  <a16:creationId xmlns:a16="http://schemas.microsoft.com/office/drawing/2014/main" id="{69931115-CE94-4142-AFFB-7AEB8DB16712}"/>
                </a:ext>
              </a:extLst>
            </p:cNvPr>
            <p:cNvPicPr>
              <a:picLocks noChangeAspect="1"/>
            </p:cNvPicPr>
            <p:nvPr/>
          </p:nvPicPr>
          <p:blipFill rotWithShape="1">
            <a:blip r:embed="rId3"/>
            <a:srcRect t="27234"/>
            <a:stretch/>
          </p:blipFill>
          <p:spPr>
            <a:xfrm>
              <a:off x="10081593" y="26571"/>
              <a:ext cx="2076450" cy="3624895"/>
            </a:xfrm>
            <a:prstGeom prst="rect">
              <a:avLst/>
            </a:prstGeom>
          </p:spPr>
        </p:pic>
        <p:pic>
          <p:nvPicPr>
            <p:cNvPr id="16" name="Picture 15">
              <a:extLst>
                <a:ext uri="{FF2B5EF4-FFF2-40B4-BE49-F238E27FC236}">
                  <a16:creationId xmlns:a16="http://schemas.microsoft.com/office/drawing/2014/main" id="{81730FF3-759E-488E-BCD6-F228F45950EF}"/>
                </a:ext>
              </a:extLst>
            </p:cNvPr>
            <p:cNvPicPr>
              <a:picLocks noChangeAspect="1"/>
            </p:cNvPicPr>
            <p:nvPr/>
          </p:nvPicPr>
          <p:blipFill>
            <a:blip r:embed="rId7"/>
            <a:stretch>
              <a:fillRect/>
            </a:stretch>
          </p:blipFill>
          <p:spPr>
            <a:xfrm>
              <a:off x="10757602" y="334210"/>
              <a:ext cx="1126624" cy="545270"/>
            </a:xfrm>
            <a:prstGeom prst="rect">
              <a:avLst/>
            </a:prstGeom>
          </p:spPr>
        </p:pic>
      </p:grpSp>
      <p:pic>
        <p:nvPicPr>
          <p:cNvPr id="17" name="Picture 16">
            <a:extLst>
              <a:ext uri="{FF2B5EF4-FFF2-40B4-BE49-F238E27FC236}">
                <a16:creationId xmlns:a16="http://schemas.microsoft.com/office/drawing/2014/main" id="{BE87E8B7-4D99-4B24-90C6-98D6D19A110D}"/>
              </a:ext>
            </a:extLst>
          </p:cNvPr>
          <p:cNvPicPr>
            <a:picLocks noChangeAspect="1"/>
          </p:cNvPicPr>
          <p:nvPr/>
        </p:nvPicPr>
        <p:blipFill>
          <a:blip r:embed="rId4"/>
          <a:stretch>
            <a:fillRect/>
          </a:stretch>
        </p:blipFill>
        <p:spPr>
          <a:xfrm>
            <a:off x="10684263" y="1032075"/>
            <a:ext cx="1262873" cy="1576217"/>
          </a:xfrm>
          <a:prstGeom prst="rect">
            <a:avLst/>
          </a:prstGeom>
        </p:spPr>
      </p:pic>
    </p:spTree>
    <p:extLst>
      <p:ext uri="{BB962C8B-B14F-4D97-AF65-F5344CB8AC3E}">
        <p14:creationId xmlns:p14="http://schemas.microsoft.com/office/powerpoint/2010/main" val="1449032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016E58-365C-001D-C7F3-2258F2D40F6A}"/>
              </a:ext>
            </a:extLst>
          </p:cNvPr>
          <p:cNvSpPr txBox="1">
            <a:spLocks/>
          </p:cNvSpPr>
          <p:nvPr/>
        </p:nvSpPr>
        <p:spPr>
          <a:xfrm>
            <a:off x="11277600" y="6414655"/>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4</a:t>
            </a:r>
          </a:p>
        </p:txBody>
      </p:sp>
      <p:sp>
        <p:nvSpPr>
          <p:cNvPr id="6" name="Rectangle 5">
            <a:extLst>
              <a:ext uri="{FF2B5EF4-FFF2-40B4-BE49-F238E27FC236}">
                <a16:creationId xmlns:a16="http://schemas.microsoft.com/office/drawing/2014/main" id="{A8F2B1FD-7E6C-A4A3-4879-8B3FE140AE24}"/>
              </a:ext>
            </a:extLst>
          </p:cNvPr>
          <p:cNvSpPr/>
          <p:nvPr/>
        </p:nvSpPr>
        <p:spPr>
          <a:xfrm>
            <a:off x="609601" y="488363"/>
            <a:ext cx="9962145" cy="646331"/>
          </a:xfrm>
          <a:prstGeom prst="rect">
            <a:avLst/>
          </a:prstGeom>
        </p:spPr>
        <p:txBody>
          <a:bodyPr wrap="square">
            <a:spAutoFit/>
          </a:bodyPr>
          <a:lstStyle/>
          <a:p>
            <a:r>
              <a:rPr lang="en-CA" sz="3600" b="1" dirty="0">
                <a:latin typeface="Futura Std Book"/>
                <a:cs typeface="Futura" panose="020B0602020204020303" pitchFamily="34" charset="-79"/>
              </a:rPr>
              <a:t>Purpose of Tonight’s Open House</a:t>
            </a:r>
          </a:p>
        </p:txBody>
      </p:sp>
      <p:sp>
        <p:nvSpPr>
          <p:cNvPr id="7" name="Content Placeholder 2">
            <a:extLst>
              <a:ext uri="{FF2B5EF4-FFF2-40B4-BE49-F238E27FC236}">
                <a16:creationId xmlns:a16="http://schemas.microsoft.com/office/drawing/2014/main" id="{6BB992FD-F6FF-EBB9-8B32-1B8C32DE9B7F}"/>
              </a:ext>
            </a:extLst>
          </p:cNvPr>
          <p:cNvSpPr txBox="1">
            <a:spLocks/>
          </p:cNvSpPr>
          <p:nvPr/>
        </p:nvSpPr>
        <p:spPr>
          <a:xfrm>
            <a:off x="609601" y="1409629"/>
            <a:ext cx="8758988" cy="4813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CA" sz="2400" dirty="0">
                <a:latin typeface="FuturaBook" panose="00000400000000000000" pitchFamily="2" charset="0"/>
                <a:cs typeface="Futura Medium" panose="020B0602020204020303" pitchFamily="34" charset="-79"/>
              </a:rPr>
              <a:t>Provide an update on the Waasigan Transmission Line Project</a:t>
            </a:r>
          </a:p>
          <a:p>
            <a:pPr>
              <a:lnSpc>
                <a:spcPct val="150000"/>
              </a:lnSpc>
            </a:pPr>
            <a:r>
              <a:rPr lang="en-CA" sz="2400" dirty="0">
                <a:latin typeface="FuturaBook" panose="00000400000000000000" pitchFamily="2" charset="0"/>
                <a:cs typeface="Futura Medium" panose="020B0602020204020303" pitchFamily="34" charset="-79"/>
              </a:rPr>
              <a:t>Discuss where we are in the environmental assessment process and overall Project timeline</a:t>
            </a:r>
          </a:p>
          <a:p>
            <a:pPr>
              <a:lnSpc>
                <a:spcPct val="150000"/>
              </a:lnSpc>
            </a:pPr>
            <a:r>
              <a:rPr lang="en-CA" sz="2400" dirty="0">
                <a:latin typeface="FuturaBook" panose="00000400000000000000" pitchFamily="2" charset="0"/>
                <a:cs typeface="Futura Medium" panose="020B0602020204020303" pitchFamily="34" charset="-79"/>
              </a:rPr>
              <a:t>Share information about how a preferred route for the new line will be selected</a:t>
            </a:r>
          </a:p>
          <a:p>
            <a:pPr>
              <a:lnSpc>
                <a:spcPct val="150000"/>
              </a:lnSpc>
            </a:pPr>
            <a:r>
              <a:rPr lang="en-CA" sz="2400" dirty="0">
                <a:latin typeface="FuturaBook" panose="00000400000000000000" pitchFamily="2" charset="0"/>
                <a:cs typeface="Futura Medium" panose="020B0602020204020303" pitchFamily="34" charset="-79"/>
              </a:rPr>
              <a:t>Continue to gather your input on the Project</a:t>
            </a:r>
          </a:p>
          <a:p>
            <a:pPr>
              <a:lnSpc>
                <a:spcPct val="150000"/>
              </a:lnSpc>
            </a:pPr>
            <a:r>
              <a:rPr lang="en-CA" sz="2400" dirty="0">
                <a:latin typeface="FuturaBook" panose="00000400000000000000" pitchFamily="2" charset="0"/>
                <a:cs typeface="Futura Medium" panose="020B0602020204020303" pitchFamily="34" charset="-79"/>
              </a:rPr>
              <a:t>Answer questions about the Project</a:t>
            </a:r>
          </a:p>
        </p:txBody>
      </p:sp>
      <p:pic>
        <p:nvPicPr>
          <p:cNvPr id="5" name="Picture 4">
            <a:extLst>
              <a:ext uri="{FF2B5EF4-FFF2-40B4-BE49-F238E27FC236}">
                <a16:creationId xmlns:a16="http://schemas.microsoft.com/office/drawing/2014/main" id="{122C3F4F-DC8E-4DB8-968D-90F28DD604B9}"/>
              </a:ext>
            </a:extLst>
          </p:cNvPr>
          <p:cNvPicPr>
            <a:picLocks noChangeAspect="1"/>
          </p:cNvPicPr>
          <p:nvPr/>
        </p:nvPicPr>
        <p:blipFill rotWithShape="1">
          <a:blip r:embed="rId3"/>
          <a:srcRect t="4571"/>
          <a:stretch/>
        </p:blipFill>
        <p:spPr>
          <a:xfrm>
            <a:off x="10136804" y="0"/>
            <a:ext cx="2076450" cy="4753824"/>
          </a:xfrm>
          <a:prstGeom prst="rect">
            <a:avLst/>
          </a:prstGeom>
        </p:spPr>
      </p:pic>
      <p:pic>
        <p:nvPicPr>
          <p:cNvPr id="3" name="Picture 2">
            <a:extLst>
              <a:ext uri="{FF2B5EF4-FFF2-40B4-BE49-F238E27FC236}">
                <a16:creationId xmlns:a16="http://schemas.microsoft.com/office/drawing/2014/main" id="{06C337A2-1A64-43B2-AB0B-885F76847B88}"/>
              </a:ext>
            </a:extLst>
          </p:cNvPr>
          <p:cNvPicPr>
            <a:picLocks noChangeAspect="1"/>
          </p:cNvPicPr>
          <p:nvPr/>
        </p:nvPicPr>
        <p:blipFill>
          <a:blip r:embed="rId4"/>
          <a:stretch>
            <a:fillRect/>
          </a:stretch>
        </p:blipFill>
        <p:spPr>
          <a:xfrm>
            <a:off x="8648700" y="5438775"/>
            <a:ext cx="3543300" cy="1419225"/>
          </a:xfrm>
          <a:prstGeom prst="rect">
            <a:avLst/>
          </a:prstGeom>
        </p:spPr>
      </p:pic>
      <p:grpSp>
        <p:nvGrpSpPr>
          <p:cNvPr id="8" name="Group 7">
            <a:extLst>
              <a:ext uri="{FF2B5EF4-FFF2-40B4-BE49-F238E27FC236}">
                <a16:creationId xmlns:a16="http://schemas.microsoft.com/office/drawing/2014/main" id="{4787F115-64C1-4B21-8720-284A77EE58CF}"/>
              </a:ext>
            </a:extLst>
          </p:cNvPr>
          <p:cNvGrpSpPr/>
          <p:nvPr/>
        </p:nvGrpSpPr>
        <p:grpSpPr>
          <a:xfrm>
            <a:off x="11296650" y="6490888"/>
            <a:ext cx="914400" cy="238125"/>
            <a:chOff x="11296650" y="6490888"/>
            <a:chExt cx="914400" cy="238125"/>
          </a:xfrm>
        </p:grpSpPr>
        <p:pic>
          <p:nvPicPr>
            <p:cNvPr id="9" name="Picture 8">
              <a:extLst>
                <a:ext uri="{FF2B5EF4-FFF2-40B4-BE49-F238E27FC236}">
                  <a16:creationId xmlns:a16="http://schemas.microsoft.com/office/drawing/2014/main" id="{4B8AB3D3-4337-46F0-BECA-90192BE68F22}"/>
                </a:ext>
              </a:extLst>
            </p:cNvPr>
            <p:cNvPicPr>
              <a:picLocks noChangeAspect="1"/>
            </p:cNvPicPr>
            <p:nvPr/>
          </p:nvPicPr>
          <p:blipFill>
            <a:blip r:embed="rId5"/>
            <a:stretch>
              <a:fillRect/>
            </a:stretch>
          </p:blipFill>
          <p:spPr>
            <a:xfrm>
              <a:off x="11315700" y="6490888"/>
              <a:ext cx="876300" cy="238125"/>
            </a:xfrm>
            <a:prstGeom prst="rect">
              <a:avLst/>
            </a:prstGeom>
          </p:spPr>
        </p:pic>
        <p:sp>
          <p:nvSpPr>
            <p:cNvPr id="10" name="Title 1">
              <a:extLst>
                <a:ext uri="{FF2B5EF4-FFF2-40B4-BE49-F238E27FC236}">
                  <a16:creationId xmlns:a16="http://schemas.microsoft.com/office/drawing/2014/main" id="{DE9FEEAE-9EE7-447E-87D0-896CDB3CC523}"/>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5</a:t>
              </a:r>
            </a:p>
          </p:txBody>
        </p:sp>
      </p:grpSp>
      <p:pic>
        <p:nvPicPr>
          <p:cNvPr id="12" name="Picture 11">
            <a:extLst>
              <a:ext uri="{FF2B5EF4-FFF2-40B4-BE49-F238E27FC236}">
                <a16:creationId xmlns:a16="http://schemas.microsoft.com/office/drawing/2014/main" id="{87CCF94A-4D3B-45CF-9019-02999525A642}"/>
              </a:ext>
            </a:extLst>
          </p:cNvPr>
          <p:cNvPicPr>
            <a:picLocks noChangeAspect="1"/>
          </p:cNvPicPr>
          <p:nvPr/>
        </p:nvPicPr>
        <p:blipFill>
          <a:blip r:embed="rId6"/>
          <a:stretch>
            <a:fillRect/>
          </a:stretch>
        </p:blipFill>
        <p:spPr>
          <a:xfrm>
            <a:off x="10353675" y="-2263"/>
            <a:ext cx="1838325" cy="3276600"/>
          </a:xfrm>
          <a:prstGeom prst="rect">
            <a:avLst/>
          </a:prstGeom>
        </p:spPr>
      </p:pic>
      <p:grpSp>
        <p:nvGrpSpPr>
          <p:cNvPr id="15" name="Group 14">
            <a:extLst>
              <a:ext uri="{FF2B5EF4-FFF2-40B4-BE49-F238E27FC236}">
                <a16:creationId xmlns:a16="http://schemas.microsoft.com/office/drawing/2014/main" id="{738DFACF-B970-4DDE-B653-5D7D03177FC0}"/>
              </a:ext>
            </a:extLst>
          </p:cNvPr>
          <p:cNvGrpSpPr/>
          <p:nvPr/>
        </p:nvGrpSpPr>
        <p:grpSpPr>
          <a:xfrm>
            <a:off x="10081593" y="26571"/>
            <a:ext cx="2076450" cy="3624895"/>
            <a:chOff x="10081593" y="26571"/>
            <a:chExt cx="2076450" cy="3624895"/>
          </a:xfrm>
        </p:grpSpPr>
        <p:pic>
          <p:nvPicPr>
            <p:cNvPr id="16" name="Picture 15">
              <a:extLst>
                <a:ext uri="{FF2B5EF4-FFF2-40B4-BE49-F238E27FC236}">
                  <a16:creationId xmlns:a16="http://schemas.microsoft.com/office/drawing/2014/main" id="{7AE009EA-F0C9-4D62-BC89-516581917BC6}"/>
                </a:ext>
              </a:extLst>
            </p:cNvPr>
            <p:cNvPicPr>
              <a:picLocks noChangeAspect="1"/>
            </p:cNvPicPr>
            <p:nvPr/>
          </p:nvPicPr>
          <p:blipFill rotWithShape="1">
            <a:blip r:embed="rId3"/>
            <a:srcRect t="27234"/>
            <a:stretch/>
          </p:blipFill>
          <p:spPr>
            <a:xfrm>
              <a:off x="10081593" y="26571"/>
              <a:ext cx="2076450" cy="3624895"/>
            </a:xfrm>
            <a:prstGeom prst="rect">
              <a:avLst/>
            </a:prstGeom>
          </p:spPr>
        </p:pic>
        <p:pic>
          <p:nvPicPr>
            <p:cNvPr id="17" name="Picture 16">
              <a:extLst>
                <a:ext uri="{FF2B5EF4-FFF2-40B4-BE49-F238E27FC236}">
                  <a16:creationId xmlns:a16="http://schemas.microsoft.com/office/drawing/2014/main" id="{9F6CE552-650D-4E37-AE67-636BB8F7B327}"/>
                </a:ext>
              </a:extLst>
            </p:cNvPr>
            <p:cNvPicPr>
              <a:picLocks noChangeAspect="1"/>
            </p:cNvPicPr>
            <p:nvPr/>
          </p:nvPicPr>
          <p:blipFill>
            <a:blip r:embed="rId7"/>
            <a:stretch>
              <a:fillRect/>
            </a:stretch>
          </p:blipFill>
          <p:spPr>
            <a:xfrm>
              <a:off x="10757602" y="334210"/>
              <a:ext cx="1126624" cy="545270"/>
            </a:xfrm>
            <a:prstGeom prst="rect">
              <a:avLst/>
            </a:prstGeom>
          </p:spPr>
        </p:pic>
      </p:grpSp>
      <p:pic>
        <p:nvPicPr>
          <p:cNvPr id="18" name="Picture 17">
            <a:extLst>
              <a:ext uri="{FF2B5EF4-FFF2-40B4-BE49-F238E27FC236}">
                <a16:creationId xmlns:a16="http://schemas.microsoft.com/office/drawing/2014/main" id="{66AA7527-75D8-4D7E-90D9-BEB5702C1F93}"/>
              </a:ext>
            </a:extLst>
          </p:cNvPr>
          <p:cNvPicPr>
            <a:picLocks noChangeAspect="1"/>
          </p:cNvPicPr>
          <p:nvPr/>
        </p:nvPicPr>
        <p:blipFill>
          <a:blip r:embed="rId8"/>
          <a:stretch>
            <a:fillRect/>
          </a:stretch>
        </p:blipFill>
        <p:spPr>
          <a:xfrm>
            <a:off x="10684263" y="1032075"/>
            <a:ext cx="1262873" cy="1576217"/>
          </a:xfrm>
          <a:prstGeom prst="rect">
            <a:avLst/>
          </a:prstGeom>
        </p:spPr>
      </p:pic>
    </p:spTree>
    <p:extLst>
      <p:ext uri="{BB962C8B-B14F-4D97-AF65-F5344CB8AC3E}">
        <p14:creationId xmlns:p14="http://schemas.microsoft.com/office/powerpoint/2010/main" val="2140788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C5F242-3EF3-B340-B169-915DEF6DF7E2}"/>
              </a:ext>
            </a:extLst>
          </p:cNvPr>
          <p:cNvSpPr/>
          <p:nvPr/>
        </p:nvSpPr>
        <p:spPr>
          <a:xfrm>
            <a:off x="609601" y="488363"/>
            <a:ext cx="9962145" cy="646331"/>
          </a:xfrm>
          <a:prstGeom prst="rect">
            <a:avLst/>
          </a:prstGeom>
        </p:spPr>
        <p:txBody>
          <a:bodyPr wrap="square">
            <a:spAutoFit/>
          </a:bodyPr>
          <a:lstStyle/>
          <a:p>
            <a:r>
              <a:rPr lang="en-CA" sz="3600" b="1" dirty="0">
                <a:latin typeface="Futura Std Book"/>
                <a:cs typeface="Futura" panose="020B0602020204020303" pitchFamily="34" charset="-79"/>
              </a:rPr>
              <a:t>Key Organizations</a:t>
            </a:r>
          </a:p>
        </p:txBody>
      </p:sp>
      <p:pic>
        <p:nvPicPr>
          <p:cNvPr id="12" name="Picture 11">
            <a:extLst>
              <a:ext uri="{FF2B5EF4-FFF2-40B4-BE49-F238E27FC236}">
                <a16:creationId xmlns:a16="http://schemas.microsoft.com/office/drawing/2014/main" id="{0F5D6E05-C256-CB8B-649D-C9F5A59DE57F}"/>
              </a:ext>
            </a:extLst>
          </p:cNvPr>
          <p:cNvPicPr>
            <a:picLocks noChangeAspect="1"/>
          </p:cNvPicPr>
          <p:nvPr/>
        </p:nvPicPr>
        <p:blipFill>
          <a:blip r:embed="rId3"/>
          <a:stretch>
            <a:fillRect/>
          </a:stretch>
        </p:blipFill>
        <p:spPr>
          <a:xfrm>
            <a:off x="924821" y="3447242"/>
            <a:ext cx="1126624" cy="545270"/>
          </a:xfrm>
          <a:prstGeom prst="rect">
            <a:avLst/>
          </a:prstGeom>
        </p:spPr>
      </p:pic>
      <p:sp>
        <p:nvSpPr>
          <p:cNvPr id="17" name="Title 1">
            <a:extLst>
              <a:ext uri="{FF2B5EF4-FFF2-40B4-BE49-F238E27FC236}">
                <a16:creationId xmlns:a16="http://schemas.microsoft.com/office/drawing/2014/main" id="{A13FD4FB-454E-7D3A-3771-1C526DA79EE1}"/>
              </a:ext>
            </a:extLst>
          </p:cNvPr>
          <p:cNvSpPr>
            <a:spLocks noGrp="1"/>
          </p:cNvSpPr>
          <p:nvPr>
            <p:ph type="title"/>
          </p:nvPr>
        </p:nvSpPr>
        <p:spPr>
          <a:xfrm>
            <a:off x="4494017" y="6192983"/>
            <a:ext cx="914400" cy="221672"/>
          </a:xfrm>
        </p:spPr>
        <p:txBody>
          <a:bodyPr>
            <a:normAutofit fontScale="90000"/>
          </a:bodyPr>
          <a:lstStyle/>
          <a:p>
            <a:r>
              <a:rPr lang="en-US" sz="1100" dirty="0">
                <a:solidFill>
                  <a:schemeClr val="bg1"/>
                </a:solidFill>
                <a:latin typeface="Arial" panose="020B0604020202020204" pitchFamily="34" charset="0"/>
                <a:cs typeface="Arial" panose="020B0604020202020204" pitchFamily="34" charset="0"/>
              </a:rPr>
              <a:t>00</a:t>
            </a:r>
          </a:p>
        </p:txBody>
      </p:sp>
      <p:sp>
        <p:nvSpPr>
          <p:cNvPr id="20" name="Content Placeholder 2">
            <a:extLst>
              <a:ext uri="{FF2B5EF4-FFF2-40B4-BE49-F238E27FC236}">
                <a16:creationId xmlns:a16="http://schemas.microsoft.com/office/drawing/2014/main" id="{FBC14EA7-8ABD-43A1-A0EA-A3309A4E9A93}"/>
              </a:ext>
            </a:extLst>
          </p:cNvPr>
          <p:cNvSpPr txBox="1">
            <a:spLocks/>
          </p:cNvSpPr>
          <p:nvPr/>
        </p:nvSpPr>
        <p:spPr>
          <a:xfrm>
            <a:off x="2519554" y="3396388"/>
            <a:ext cx="6542800" cy="6469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200" dirty="0">
                <a:latin typeface="FuturaBook" pitchFamily="2" charset="0"/>
              </a:rPr>
              <a:t>Develops, builds, owns, operates and maintains electricity transmission and distribution facilities across Ontario</a:t>
            </a:r>
          </a:p>
        </p:txBody>
      </p:sp>
      <p:pic>
        <p:nvPicPr>
          <p:cNvPr id="21" name="Picture 2" descr="Unable to view the image, Please provide a valid URL.">
            <a:extLst>
              <a:ext uri="{FF2B5EF4-FFF2-40B4-BE49-F238E27FC236}">
                <a16:creationId xmlns:a16="http://schemas.microsoft.com/office/drawing/2014/main" id="{C755CABE-FD44-4A1F-9A74-FAF2EA349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74" y="1529513"/>
            <a:ext cx="1813346" cy="59387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01B609A-548A-452E-8BEA-54E80C50D79A}"/>
              </a:ext>
            </a:extLst>
          </p:cNvPr>
          <p:cNvGrpSpPr/>
          <p:nvPr/>
        </p:nvGrpSpPr>
        <p:grpSpPr>
          <a:xfrm>
            <a:off x="817754" y="2518203"/>
            <a:ext cx="7671486" cy="677934"/>
            <a:chOff x="839467" y="1803412"/>
            <a:chExt cx="7671486" cy="677934"/>
          </a:xfrm>
        </p:grpSpPr>
        <p:pic>
          <p:nvPicPr>
            <p:cNvPr id="23" name="Picture 22">
              <a:extLst>
                <a:ext uri="{FF2B5EF4-FFF2-40B4-BE49-F238E27FC236}">
                  <a16:creationId xmlns:a16="http://schemas.microsoft.com/office/drawing/2014/main" id="{63A25351-5093-4294-820E-94552C219C17}"/>
                </a:ext>
              </a:extLst>
            </p:cNvPr>
            <p:cNvPicPr>
              <a:picLocks noChangeAspect="1"/>
            </p:cNvPicPr>
            <p:nvPr/>
          </p:nvPicPr>
          <p:blipFill>
            <a:blip r:embed="rId5"/>
            <a:stretch>
              <a:fillRect/>
            </a:stretch>
          </p:blipFill>
          <p:spPr>
            <a:xfrm>
              <a:off x="839467" y="1803412"/>
              <a:ext cx="1473200" cy="676832"/>
            </a:xfrm>
            <a:prstGeom prst="rect">
              <a:avLst/>
            </a:prstGeom>
          </p:spPr>
        </p:pic>
        <p:sp>
          <p:nvSpPr>
            <p:cNvPr id="24" name="Content Placeholder 2">
              <a:extLst>
                <a:ext uri="{FF2B5EF4-FFF2-40B4-BE49-F238E27FC236}">
                  <a16:creationId xmlns:a16="http://schemas.microsoft.com/office/drawing/2014/main" id="{DA18AE65-6A1F-4B21-A628-AEC223C600C6}"/>
                </a:ext>
              </a:extLst>
            </p:cNvPr>
            <p:cNvSpPr txBox="1">
              <a:spLocks/>
            </p:cNvSpPr>
            <p:nvPr/>
          </p:nvSpPr>
          <p:spPr>
            <a:xfrm>
              <a:off x="2541266" y="1834367"/>
              <a:ext cx="5969687" cy="6469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200" dirty="0">
                  <a:latin typeface="FuturaBook" pitchFamily="2" charset="0"/>
                </a:rPr>
                <a:t>Oversees planning to ensure electricity needs are met both now and in the future</a:t>
              </a:r>
            </a:p>
          </p:txBody>
        </p:sp>
      </p:grpSp>
      <p:grpSp>
        <p:nvGrpSpPr>
          <p:cNvPr id="32" name="Group 31">
            <a:extLst>
              <a:ext uri="{FF2B5EF4-FFF2-40B4-BE49-F238E27FC236}">
                <a16:creationId xmlns:a16="http://schemas.microsoft.com/office/drawing/2014/main" id="{0B3992C2-4AE2-4744-9990-F0C3C70C750C}"/>
              </a:ext>
            </a:extLst>
          </p:cNvPr>
          <p:cNvGrpSpPr/>
          <p:nvPr/>
        </p:nvGrpSpPr>
        <p:grpSpPr>
          <a:xfrm>
            <a:off x="817754" y="5411294"/>
            <a:ext cx="7693199" cy="647030"/>
            <a:chOff x="817754" y="5411294"/>
            <a:chExt cx="7693199" cy="647030"/>
          </a:xfrm>
        </p:grpSpPr>
        <p:pic>
          <p:nvPicPr>
            <p:cNvPr id="26" name="Graphic 15">
              <a:extLst>
                <a:ext uri="{FF2B5EF4-FFF2-40B4-BE49-F238E27FC236}">
                  <a16:creationId xmlns:a16="http://schemas.microsoft.com/office/drawing/2014/main" id="{CC8D5825-5357-4351-9014-C76BAD9A0B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7754" y="5487326"/>
              <a:ext cx="1557266" cy="570998"/>
            </a:xfrm>
            <a:prstGeom prst="rect">
              <a:avLst/>
            </a:prstGeom>
          </p:spPr>
        </p:pic>
        <p:sp>
          <p:nvSpPr>
            <p:cNvPr id="27" name="Content Placeholder 2">
              <a:extLst>
                <a:ext uri="{FF2B5EF4-FFF2-40B4-BE49-F238E27FC236}">
                  <a16:creationId xmlns:a16="http://schemas.microsoft.com/office/drawing/2014/main" id="{66336E28-C644-4F8D-93F4-E9B45E7B5825}"/>
                </a:ext>
              </a:extLst>
            </p:cNvPr>
            <p:cNvSpPr txBox="1">
              <a:spLocks/>
            </p:cNvSpPr>
            <p:nvPr/>
          </p:nvSpPr>
          <p:spPr>
            <a:xfrm>
              <a:off x="2541267" y="5411294"/>
              <a:ext cx="5969686" cy="6469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200" dirty="0">
                  <a:latin typeface="FuturaBook" pitchFamily="2" charset="0"/>
                </a:rPr>
                <a:t>Regulates the electricity market in Ontario, including electricity rates </a:t>
              </a:r>
            </a:p>
          </p:txBody>
        </p:sp>
      </p:grpSp>
      <p:grpSp>
        <p:nvGrpSpPr>
          <p:cNvPr id="33" name="Group 32">
            <a:extLst>
              <a:ext uri="{FF2B5EF4-FFF2-40B4-BE49-F238E27FC236}">
                <a16:creationId xmlns:a16="http://schemas.microsoft.com/office/drawing/2014/main" id="{6AF8D5BD-AADE-41E5-B42B-8E098ECC1F39}"/>
              </a:ext>
            </a:extLst>
          </p:cNvPr>
          <p:cNvGrpSpPr/>
          <p:nvPr/>
        </p:nvGrpSpPr>
        <p:grpSpPr>
          <a:xfrm>
            <a:off x="576012" y="4406739"/>
            <a:ext cx="8711207" cy="816651"/>
            <a:chOff x="576012" y="4406739"/>
            <a:chExt cx="8711207" cy="816651"/>
          </a:xfrm>
        </p:grpSpPr>
        <p:sp>
          <p:nvSpPr>
            <p:cNvPr id="29" name="Content Placeholder 2">
              <a:extLst>
                <a:ext uri="{FF2B5EF4-FFF2-40B4-BE49-F238E27FC236}">
                  <a16:creationId xmlns:a16="http://schemas.microsoft.com/office/drawing/2014/main" id="{C53C3D23-8DC5-465D-8B4A-98E36B7C94E8}"/>
                </a:ext>
              </a:extLst>
            </p:cNvPr>
            <p:cNvSpPr txBox="1">
              <a:spLocks/>
            </p:cNvSpPr>
            <p:nvPr/>
          </p:nvSpPr>
          <p:spPr>
            <a:xfrm>
              <a:off x="2541267" y="4576411"/>
              <a:ext cx="6745952" cy="6469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200" dirty="0">
                  <a:latin typeface="FuturaBook" panose="00000400000000000000" pitchFamily="2" charset="0"/>
                </a:rPr>
                <a:t>The </a:t>
              </a:r>
              <a:r>
                <a:rPr lang="en-US" sz="2200" dirty="0">
                  <a:effectLst/>
                  <a:latin typeface="FuturaBook" panose="00000400000000000000" pitchFamily="2" charset="0"/>
                  <a:ea typeface="Calibri" panose="020F0502020204030204" pitchFamily="34" charset="0"/>
                </a:rPr>
                <a:t>Ministry of the Environment, Conservation and Parks o</a:t>
              </a:r>
              <a:r>
                <a:rPr lang="en-US" sz="2200" dirty="0">
                  <a:latin typeface="FuturaBook" panose="00000400000000000000" pitchFamily="2" charset="0"/>
                </a:rPr>
                <a:t>versees the environmental assessment process</a:t>
              </a:r>
            </a:p>
          </p:txBody>
        </p:sp>
        <p:pic>
          <p:nvPicPr>
            <p:cNvPr id="30" name="Picture 4">
              <a:extLst>
                <a:ext uri="{FF2B5EF4-FFF2-40B4-BE49-F238E27FC236}">
                  <a16:creationId xmlns:a16="http://schemas.microsoft.com/office/drawing/2014/main" id="{31F6B6FA-3C69-4DDB-BAEB-9D9E227E63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012" y="4406739"/>
              <a:ext cx="1867668" cy="747067"/>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Content Placeholder 2">
            <a:extLst>
              <a:ext uri="{FF2B5EF4-FFF2-40B4-BE49-F238E27FC236}">
                <a16:creationId xmlns:a16="http://schemas.microsoft.com/office/drawing/2014/main" id="{78F85520-3B90-4397-B139-0E8F0CCF075E}"/>
              </a:ext>
            </a:extLst>
          </p:cNvPr>
          <p:cNvSpPr txBox="1">
            <a:spLocks/>
          </p:cNvSpPr>
          <p:nvPr/>
        </p:nvSpPr>
        <p:spPr>
          <a:xfrm>
            <a:off x="2519553" y="1639352"/>
            <a:ext cx="5969686" cy="6469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200" dirty="0">
                <a:latin typeface="FuturaBook" pitchFamily="2" charset="0"/>
              </a:rPr>
              <a:t>A consortium of 8 First Nations working together on the development of the Project</a:t>
            </a:r>
          </a:p>
        </p:txBody>
      </p:sp>
      <p:sp>
        <p:nvSpPr>
          <p:cNvPr id="34" name="Title 1">
            <a:extLst>
              <a:ext uri="{FF2B5EF4-FFF2-40B4-BE49-F238E27FC236}">
                <a16:creationId xmlns:a16="http://schemas.microsoft.com/office/drawing/2014/main" id="{BAF9CC40-9300-4A98-A25A-55F6E00D13D1}"/>
              </a:ext>
            </a:extLst>
          </p:cNvPr>
          <p:cNvSpPr txBox="1">
            <a:spLocks/>
          </p:cNvSpPr>
          <p:nvPr/>
        </p:nvSpPr>
        <p:spPr>
          <a:xfrm>
            <a:off x="11277600" y="6414655"/>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5</a:t>
            </a:r>
          </a:p>
        </p:txBody>
      </p:sp>
      <p:pic>
        <p:nvPicPr>
          <p:cNvPr id="18" name="Picture 17">
            <a:extLst>
              <a:ext uri="{FF2B5EF4-FFF2-40B4-BE49-F238E27FC236}">
                <a16:creationId xmlns:a16="http://schemas.microsoft.com/office/drawing/2014/main" id="{E9763FB5-21D8-4DF7-A3B9-5918F1CDF17E}"/>
              </a:ext>
            </a:extLst>
          </p:cNvPr>
          <p:cNvPicPr>
            <a:picLocks noChangeAspect="1"/>
          </p:cNvPicPr>
          <p:nvPr/>
        </p:nvPicPr>
        <p:blipFill rotWithShape="1">
          <a:blip r:embed="rId9"/>
          <a:srcRect t="4571"/>
          <a:stretch/>
        </p:blipFill>
        <p:spPr>
          <a:xfrm>
            <a:off x="10136804" y="0"/>
            <a:ext cx="2076450" cy="4753824"/>
          </a:xfrm>
          <a:prstGeom prst="rect">
            <a:avLst/>
          </a:prstGeom>
        </p:spPr>
      </p:pic>
      <p:pic>
        <p:nvPicPr>
          <p:cNvPr id="3" name="Picture 2">
            <a:extLst>
              <a:ext uri="{FF2B5EF4-FFF2-40B4-BE49-F238E27FC236}">
                <a16:creationId xmlns:a16="http://schemas.microsoft.com/office/drawing/2014/main" id="{65312E6B-593D-4D42-82C4-708FC7EBE040}"/>
              </a:ext>
            </a:extLst>
          </p:cNvPr>
          <p:cNvPicPr>
            <a:picLocks noChangeAspect="1"/>
          </p:cNvPicPr>
          <p:nvPr/>
        </p:nvPicPr>
        <p:blipFill>
          <a:blip r:embed="rId10"/>
          <a:stretch>
            <a:fillRect/>
          </a:stretch>
        </p:blipFill>
        <p:spPr>
          <a:xfrm>
            <a:off x="8648700" y="5438775"/>
            <a:ext cx="3543300" cy="1419225"/>
          </a:xfrm>
          <a:prstGeom prst="rect">
            <a:avLst/>
          </a:prstGeom>
        </p:spPr>
      </p:pic>
      <p:grpSp>
        <p:nvGrpSpPr>
          <p:cNvPr id="22" name="Group 21">
            <a:extLst>
              <a:ext uri="{FF2B5EF4-FFF2-40B4-BE49-F238E27FC236}">
                <a16:creationId xmlns:a16="http://schemas.microsoft.com/office/drawing/2014/main" id="{C818FD54-A849-43AB-9E77-6D1E74709C3B}"/>
              </a:ext>
            </a:extLst>
          </p:cNvPr>
          <p:cNvGrpSpPr/>
          <p:nvPr/>
        </p:nvGrpSpPr>
        <p:grpSpPr>
          <a:xfrm>
            <a:off x="11296650" y="6490888"/>
            <a:ext cx="914400" cy="238125"/>
            <a:chOff x="11296650" y="6490888"/>
            <a:chExt cx="914400" cy="238125"/>
          </a:xfrm>
        </p:grpSpPr>
        <p:pic>
          <p:nvPicPr>
            <p:cNvPr id="25" name="Picture 24">
              <a:extLst>
                <a:ext uri="{FF2B5EF4-FFF2-40B4-BE49-F238E27FC236}">
                  <a16:creationId xmlns:a16="http://schemas.microsoft.com/office/drawing/2014/main" id="{BD9B9BC6-5432-4B45-B10C-B540C0FE57F5}"/>
                </a:ext>
              </a:extLst>
            </p:cNvPr>
            <p:cNvPicPr>
              <a:picLocks noChangeAspect="1"/>
            </p:cNvPicPr>
            <p:nvPr/>
          </p:nvPicPr>
          <p:blipFill>
            <a:blip r:embed="rId11"/>
            <a:stretch>
              <a:fillRect/>
            </a:stretch>
          </p:blipFill>
          <p:spPr>
            <a:xfrm>
              <a:off x="11315700" y="6490888"/>
              <a:ext cx="876300" cy="238125"/>
            </a:xfrm>
            <a:prstGeom prst="rect">
              <a:avLst/>
            </a:prstGeom>
          </p:spPr>
        </p:pic>
        <p:sp>
          <p:nvSpPr>
            <p:cNvPr id="28" name="Title 1">
              <a:extLst>
                <a:ext uri="{FF2B5EF4-FFF2-40B4-BE49-F238E27FC236}">
                  <a16:creationId xmlns:a16="http://schemas.microsoft.com/office/drawing/2014/main" id="{2748F067-5F8C-4E42-8B71-3E999495C91B}"/>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6</a:t>
              </a:r>
            </a:p>
          </p:txBody>
        </p:sp>
      </p:grpSp>
      <p:pic>
        <p:nvPicPr>
          <p:cNvPr id="35" name="Picture 34">
            <a:extLst>
              <a:ext uri="{FF2B5EF4-FFF2-40B4-BE49-F238E27FC236}">
                <a16:creationId xmlns:a16="http://schemas.microsoft.com/office/drawing/2014/main" id="{C7E03E4F-095F-4A0A-A5CC-35E7FB22FA49}"/>
              </a:ext>
            </a:extLst>
          </p:cNvPr>
          <p:cNvPicPr>
            <a:picLocks noChangeAspect="1"/>
          </p:cNvPicPr>
          <p:nvPr/>
        </p:nvPicPr>
        <p:blipFill>
          <a:blip r:embed="rId12"/>
          <a:stretch>
            <a:fillRect/>
          </a:stretch>
        </p:blipFill>
        <p:spPr>
          <a:xfrm>
            <a:off x="10353675" y="-2263"/>
            <a:ext cx="1838325" cy="3276600"/>
          </a:xfrm>
          <a:prstGeom prst="rect">
            <a:avLst/>
          </a:prstGeom>
        </p:spPr>
      </p:pic>
      <p:grpSp>
        <p:nvGrpSpPr>
          <p:cNvPr id="36" name="Group 35">
            <a:extLst>
              <a:ext uri="{FF2B5EF4-FFF2-40B4-BE49-F238E27FC236}">
                <a16:creationId xmlns:a16="http://schemas.microsoft.com/office/drawing/2014/main" id="{8E96D472-4564-4C83-AB1E-298188BB012A}"/>
              </a:ext>
            </a:extLst>
          </p:cNvPr>
          <p:cNvGrpSpPr/>
          <p:nvPr/>
        </p:nvGrpSpPr>
        <p:grpSpPr>
          <a:xfrm>
            <a:off x="10081593" y="26571"/>
            <a:ext cx="2076450" cy="3624895"/>
            <a:chOff x="10081593" y="26571"/>
            <a:chExt cx="2076450" cy="3624895"/>
          </a:xfrm>
        </p:grpSpPr>
        <p:pic>
          <p:nvPicPr>
            <p:cNvPr id="37" name="Picture 36">
              <a:extLst>
                <a:ext uri="{FF2B5EF4-FFF2-40B4-BE49-F238E27FC236}">
                  <a16:creationId xmlns:a16="http://schemas.microsoft.com/office/drawing/2014/main" id="{31479530-7F37-4CA5-ABF1-83C95C7C2964}"/>
                </a:ext>
              </a:extLst>
            </p:cNvPr>
            <p:cNvPicPr>
              <a:picLocks noChangeAspect="1"/>
            </p:cNvPicPr>
            <p:nvPr/>
          </p:nvPicPr>
          <p:blipFill rotWithShape="1">
            <a:blip r:embed="rId9"/>
            <a:srcRect t="27234"/>
            <a:stretch/>
          </p:blipFill>
          <p:spPr>
            <a:xfrm>
              <a:off x="10081593" y="26571"/>
              <a:ext cx="2076450" cy="3624895"/>
            </a:xfrm>
            <a:prstGeom prst="rect">
              <a:avLst/>
            </a:prstGeom>
          </p:spPr>
        </p:pic>
        <p:pic>
          <p:nvPicPr>
            <p:cNvPr id="38" name="Picture 37">
              <a:extLst>
                <a:ext uri="{FF2B5EF4-FFF2-40B4-BE49-F238E27FC236}">
                  <a16:creationId xmlns:a16="http://schemas.microsoft.com/office/drawing/2014/main" id="{0060AA52-AB3B-4D65-8780-9B309DA19334}"/>
                </a:ext>
              </a:extLst>
            </p:cNvPr>
            <p:cNvPicPr>
              <a:picLocks noChangeAspect="1"/>
            </p:cNvPicPr>
            <p:nvPr/>
          </p:nvPicPr>
          <p:blipFill>
            <a:blip r:embed="rId3"/>
            <a:stretch>
              <a:fillRect/>
            </a:stretch>
          </p:blipFill>
          <p:spPr>
            <a:xfrm>
              <a:off x="10757602" y="334210"/>
              <a:ext cx="1126624" cy="545270"/>
            </a:xfrm>
            <a:prstGeom prst="rect">
              <a:avLst/>
            </a:prstGeom>
          </p:spPr>
        </p:pic>
      </p:grpSp>
      <p:pic>
        <p:nvPicPr>
          <p:cNvPr id="39" name="Picture 38">
            <a:extLst>
              <a:ext uri="{FF2B5EF4-FFF2-40B4-BE49-F238E27FC236}">
                <a16:creationId xmlns:a16="http://schemas.microsoft.com/office/drawing/2014/main" id="{5894E38B-BBAC-4990-9B6B-8762A6D170FC}"/>
              </a:ext>
            </a:extLst>
          </p:cNvPr>
          <p:cNvPicPr>
            <a:picLocks noChangeAspect="1"/>
          </p:cNvPicPr>
          <p:nvPr/>
        </p:nvPicPr>
        <p:blipFill>
          <a:blip r:embed="rId13"/>
          <a:stretch>
            <a:fillRect/>
          </a:stretch>
        </p:blipFill>
        <p:spPr>
          <a:xfrm>
            <a:off x="10684263" y="1032075"/>
            <a:ext cx="1262873" cy="1576217"/>
          </a:xfrm>
          <a:prstGeom prst="rect">
            <a:avLst/>
          </a:prstGeom>
        </p:spPr>
      </p:pic>
    </p:spTree>
    <p:extLst>
      <p:ext uri="{BB962C8B-B14F-4D97-AF65-F5344CB8AC3E}">
        <p14:creationId xmlns:p14="http://schemas.microsoft.com/office/powerpoint/2010/main" val="2085551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5A10A4-1047-4E6A-8FA1-36DAAF52AFCC}"/>
              </a:ext>
            </a:extLst>
          </p:cNvPr>
          <p:cNvPicPr>
            <a:picLocks noChangeAspect="1"/>
          </p:cNvPicPr>
          <p:nvPr/>
        </p:nvPicPr>
        <p:blipFill>
          <a:blip r:embed="rId3"/>
          <a:stretch>
            <a:fillRect/>
          </a:stretch>
        </p:blipFill>
        <p:spPr>
          <a:xfrm>
            <a:off x="8648700" y="5438775"/>
            <a:ext cx="3543300" cy="1419225"/>
          </a:xfrm>
          <a:prstGeom prst="rect">
            <a:avLst/>
          </a:prstGeom>
        </p:spPr>
      </p:pic>
      <p:pic>
        <p:nvPicPr>
          <p:cNvPr id="5" name="Picture 4">
            <a:extLst>
              <a:ext uri="{FF2B5EF4-FFF2-40B4-BE49-F238E27FC236}">
                <a16:creationId xmlns:a16="http://schemas.microsoft.com/office/drawing/2014/main" id="{CCBD35EB-E822-451F-9792-CCB09C8678BA}"/>
              </a:ext>
            </a:extLst>
          </p:cNvPr>
          <p:cNvPicPr>
            <a:picLocks noChangeAspect="1"/>
          </p:cNvPicPr>
          <p:nvPr/>
        </p:nvPicPr>
        <p:blipFill rotWithShape="1">
          <a:blip r:embed="rId4"/>
          <a:srcRect t="4571"/>
          <a:stretch/>
        </p:blipFill>
        <p:spPr>
          <a:xfrm>
            <a:off x="10136804" y="0"/>
            <a:ext cx="2076450" cy="4753824"/>
          </a:xfrm>
          <a:prstGeom prst="rect">
            <a:avLst/>
          </a:prstGeom>
        </p:spPr>
      </p:pic>
      <p:sp>
        <p:nvSpPr>
          <p:cNvPr id="2" name="Title 1">
            <a:extLst>
              <a:ext uri="{FF2B5EF4-FFF2-40B4-BE49-F238E27FC236}">
                <a16:creationId xmlns:a16="http://schemas.microsoft.com/office/drawing/2014/main" id="{D6BDA0FD-D8B6-8F6B-FD27-E62B57D5A74E}"/>
              </a:ext>
            </a:extLst>
          </p:cNvPr>
          <p:cNvSpPr>
            <a:spLocks noGrp="1"/>
          </p:cNvSpPr>
          <p:nvPr>
            <p:ph type="title"/>
          </p:nvPr>
        </p:nvSpPr>
        <p:spPr>
          <a:xfrm>
            <a:off x="762000" y="365125"/>
            <a:ext cx="10515600" cy="1325563"/>
          </a:xfrm>
        </p:spPr>
        <p:txBody>
          <a:bodyPr>
            <a:normAutofit/>
          </a:bodyPr>
          <a:lstStyle/>
          <a:p>
            <a:r>
              <a:rPr lang="en-CA" sz="3600" b="1" dirty="0">
                <a:latin typeface="Futura Std Book" panose="020B0502020204020303" pitchFamily="34" charset="0"/>
              </a:rPr>
              <a:t>How The Electricity System </a:t>
            </a:r>
            <a:br>
              <a:rPr lang="en-CA" sz="3600" b="1" dirty="0">
                <a:latin typeface="Futura Std Book" panose="020B0502020204020303" pitchFamily="34" charset="0"/>
              </a:rPr>
            </a:br>
            <a:r>
              <a:rPr lang="en-CA" sz="3600" b="1" dirty="0">
                <a:latin typeface="Futura Std Book" panose="020B0502020204020303" pitchFamily="34" charset="0"/>
              </a:rPr>
              <a:t>Works in Ontario</a:t>
            </a:r>
          </a:p>
        </p:txBody>
      </p:sp>
      <p:sp>
        <p:nvSpPr>
          <p:cNvPr id="7" name="Title 1">
            <a:extLst>
              <a:ext uri="{FF2B5EF4-FFF2-40B4-BE49-F238E27FC236}">
                <a16:creationId xmlns:a16="http://schemas.microsoft.com/office/drawing/2014/main" id="{DB533910-8ACD-88C8-B682-8EEECF824842}"/>
              </a:ext>
            </a:extLst>
          </p:cNvPr>
          <p:cNvSpPr txBox="1">
            <a:spLocks/>
          </p:cNvSpPr>
          <p:nvPr/>
        </p:nvSpPr>
        <p:spPr>
          <a:xfrm>
            <a:off x="11277600" y="6414655"/>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6</a:t>
            </a:r>
          </a:p>
        </p:txBody>
      </p:sp>
      <p:grpSp>
        <p:nvGrpSpPr>
          <p:cNvPr id="8" name="Group 7">
            <a:extLst>
              <a:ext uri="{FF2B5EF4-FFF2-40B4-BE49-F238E27FC236}">
                <a16:creationId xmlns:a16="http://schemas.microsoft.com/office/drawing/2014/main" id="{46028063-E169-4420-8CD5-4F6771657F4F}"/>
              </a:ext>
            </a:extLst>
          </p:cNvPr>
          <p:cNvGrpSpPr/>
          <p:nvPr/>
        </p:nvGrpSpPr>
        <p:grpSpPr>
          <a:xfrm>
            <a:off x="11296650" y="6490888"/>
            <a:ext cx="914400" cy="238125"/>
            <a:chOff x="11296650" y="6490888"/>
            <a:chExt cx="914400" cy="238125"/>
          </a:xfrm>
        </p:grpSpPr>
        <p:pic>
          <p:nvPicPr>
            <p:cNvPr id="9" name="Picture 8">
              <a:extLst>
                <a:ext uri="{FF2B5EF4-FFF2-40B4-BE49-F238E27FC236}">
                  <a16:creationId xmlns:a16="http://schemas.microsoft.com/office/drawing/2014/main" id="{FB3366CF-039A-412A-8112-16387AF5270C}"/>
                </a:ext>
              </a:extLst>
            </p:cNvPr>
            <p:cNvPicPr>
              <a:picLocks noChangeAspect="1"/>
            </p:cNvPicPr>
            <p:nvPr/>
          </p:nvPicPr>
          <p:blipFill>
            <a:blip r:embed="rId5"/>
            <a:stretch>
              <a:fillRect/>
            </a:stretch>
          </p:blipFill>
          <p:spPr>
            <a:xfrm>
              <a:off x="11315700" y="6490888"/>
              <a:ext cx="876300" cy="238125"/>
            </a:xfrm>
            <a:prstGeom prst="rect">
              <a:avLst/>
            </a:prstGeom>
          </p:spPr>
        </p:pic>
        <p:sp>
          <p:nvSpPr>
            <p:cNvPr id="10" name="Title 1">
              <a:extLst>
                <a:ext uri="{FF2B5EF4-FFF2-40B4-BE49-F238E27FC236}">
                  <a16:creationId xmlns:a16="http://schemas.microsoft.com/office/drawing/2014/main" id="{07A12CEE-A721-404F-92C7-FA5BD887259D}"/>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7</a:t>
              </a:r>
            </a:p>
          </p:txBody>
        </p:sp>
      </p:grpSp>
      <p:pic>
        <p:nvPicPr>
          <p:cNvPr id="11" name="Picture 10">
            <a:extLst>
              <a:ext uri="{FF2B5EF4-FFF2-40B4-BE49-F238E27FC236}">
                <a16:creationId xmlns:a16="http://schemas.microsoft.com/office/drawing/2014/main" id="{43881639-A3A9-4454-BC06-23B4B30A730D}"/>
              </a:ext>
            </a:extLst>
          </p:cNvPr>
          <p:cNvPicPr>
            <a:picLocks noChangeAspect="1"/>
          </p:cNvPicPr>
          <p:nvPr/>
        </p:nvPicPr>
        <p:blipFill>
          <a:blip r:embed="rId6"/>
          <a:stretch>
            <a:fillRect/>
          </a:stretch>
        </p:blipFill>
        <p:spPr>
          <a:xfrm>
            <a:off x="10353675" y="-2263"/>
            <a:ext cx="1838325" cy="3276600"/>
          </a:xfrm>
          <a:prstGeom prst="rect">
            <a:avLst/>
          </a:prstGeom>
        </p:spPr>
      </p:pic>
      <p:grpSp>
        <p:nvGrpSpPr>
          <p:cNvPr id="12" name="Group 11">
            <a:extLst>
              <a:ext uri="{FF2B5EF4-FFF2-40B4-BE49-F238E27FC236}">
                <a16:creationId xmlns:a16="http://schemas.microsoft.com/office/drawing/2014/main" id="{65772E99-741C-4E9E-8BBB-D2DE08EF007C}"/>
              </a:ext>
            </a:extLst>
          </p:cNvPr>
          <p:cNvGrpSpPr/>
          <p:nvPr/>
        </p:nvGrpSpPr>
        <p:grpSpPr>
          <a:xfrm>
            <a:off x="10081593" y="26571"/>
            <a:ext cx="2076450" cy="3624895"/>
            <a:chOff x="10081593" y="26571"/>
            <a:chExt cx="2076450" cy="3624895"/>
          </a:xfrm>
        </p:grpSpPr>
        <p:pic>
          <p:nvPicPr>
            <p:cNvPr id="13" name="Picture 12">
              <a:extLst>
                <a:ext uri="{FF2B5EF4-FFF2-40B4-BE49-F238E27FC236}">
                  <a16:creationId xmlns:a16="http://schemas.microsoft.com/office/drawing/2014/main" id="{D9429805-2DCC-477F-A541-96AAB017F5CA}"/>
                </a:ext>
              </a:extLst>
            </p:cNvPr>
            <p:cNvPicPr>
              <a:picLocks noChangeAspect="1"/>
            </p:cNvPicPr>
            <p:nvPr/>
          </p:nvPicPr>
          <p:blipFill rotWithShape="1">
            <a:blip r:embed="rId4"/>
            <a:srcRect t="27234"/>
            <a:stretch/>
          </p:blipFill>
          <p:spPr>
            <a:xfrm>
              <a:off x="10081593" y="26571"/>
              <a:ext cx="2076450" cy="3624895"/>
            </a:xfrm>
            <a:prstGeom prst="rect">
              <a:avLst/>
            </a:prstGeom>
          </p:spPr>
        </p:pic>
        <p:pic>
          <p:nvPicPr>
            <p:cNvPr id="14" name="Picture 13">
              <a:extLst>
                <a:ext uri="{FF2B5EF4-FFF2-40B4-BE49-F238E27FC236}">
                  <a16:creationId xmlns:a16="http://schemas.microsoft.com/office/drawing/2014/main" id="{962F88AC-E4D0-406C-B603-737AE0A3B089}"/>
                </a:ext>
              </a:extLst>
            </p:cNvPr>
            <p:cNvPicPr>
              <a:picLocks noChangeAspect="1"/>
            </p:cNvPicPr>
            <p:nvPr/>
          </p:nvPicPr>
          <p:blipFill>
            <a:blip r:embed="rId7"/>
            <a:stretch>
              <a:fillRect/>
            </a:stretch>
          </p:blipFill>
          <p:spPr>
            <a:xfrm>
              <a:off x="10757602" y="334210"/>
              <a:ext cx="1126624" cy="545270"/>
            </a:xfrm>
            <a:prstGeom prst="rect">
              <a:avLst/>
            </a:prstGeom>
          </p:spPr>
        </p:pic>
      </p:grpSp>
      <p:pic>
        <p:nvPicPr>
          <p:cNvPr id="6" name="Picture 5">
            <a:extLst>
              <a:ext uri="{FF2B5EF4-FFF2-40B4-BE49-F238E27FC236}">
                <a16:creationId xmlns:a16="http://schemas.microsoft.com/office/drawing/2014/main" id="{B383C468-780A-5C25-7E34-4090B29F291D}"/>
              </a:ext>
            </a:extLst>
          </p:cNvPr>
          <p:cNvPicPr>
            <a:picLocks noChangeAspect="1"/>
          </p:cNvPicPr>
          <p:nvPr/>
        </p:nvPicPr>
        <p:blipFill rotWithShape="1">
          <a:blip r:embed="rId8"/>
          <a:srcRect t="24543"/>
          <a:stretch/>
        </p:blipFill>
        <p:spPr>
          <a:xfrm>
            <a:off x="0" y="1690688"/>
            <a:ext cx="11363380" cy="6430794"/>
          </a:xfrm>
          <a:prstGeom prst="rect">
            <a:avLst/>
          </a:prstGeom>
        </p:spPr>
      </p:pic>
      <p:pic>
        <p:nvPicPr>
          <p:cNvPr id="15" name="Picture 14">
            <a:extLst>
              <a:ext uri="{FF2B5EF4-FFF2-40B4-BE49-F238E27FC236}">
                <a16:creationId xmlns:a16="http://schemas.microsoft.com/office/drawing/2014/main" id="{2E89EA38-5734-4024-9805-8DF59D482C10}"/>
              </a:ext>
            </a:extLst>
          </p:cNvPr>
          <p:cNvPicPr>
            <a:picLocks noChangeAspect="1"/>
          </p:cNvPicPr>
          <p:nvPr/>
        </p:nvPicPr>
        <p:blipFill>
          <a:blip r:embed="rId9"/>
          <a:stretch>
            <a:fillRect/>
          </a:stretch>
        </p:blipFill>
        <p:spPr>
          <a:xfrm>
            <a:off x="10684263" y="1032075"/>
            <a:ext cx="1262873" cy="1576217"/>
          </a:xfrm>
          <a:prstGeom prst="rect">
            <a:avLst/>
          </a:prstGeom>
        </p:spPr>
      </p:pic>
    </p:spTree>
    <p:extLst>
      <p:ext uri="{BB962C8B-B14F-4D97-AF65-F5344CB8AC3E}">
        <p14:creationId xmlns:p14="http://schemas.microsoft.com/office/powerpoint/2010/main" val="2973585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39E677-1C34-4C44-81CA-12276EF222EA}"/>
              </a:ext>
            </a:extLst>
          </p:cNvPr>
          <p:cNvPicPr>
            <a:picLocks noChangeAspect="1"/>
          </p:cNvPicPr>
          <p:nvPr/>
        </p:nvPicPr>
        <p:blipFill rotWithShape="1">
          <a:blip r:embed="rId3"/>
          <a:srcRect t="4571"/>
          <a:stretch/>
        </p:blipFill>
        <p:spPr>
          <a:xfrm>
            <a:off x="10136804" y="0"/>
            <a:ext cx="2076450" cy="4753824"/>
          </a:xfrm>
          <a:prstGeom prst="rect">
            <a:avLst/>
          </a:prstGeom>
        </p:spPr>
      </p:pic>
      <p:pic>
        <p:nvPicPr>
          <p:cNvPr id="7" name="Picture 6">
            <a:extLst>
              <a:ext uri="{FF2B5EF4-FFF2-40B4-BE49-F238E27FC236}">
                <a16:creationId xmlns:a16="http://schemas.microsoft.com/office/drawing/2014/main" id="{4E8C27E2-21D1-4C0F-8D31-85537AD6D438}"/>
              </a:ext>
            </a:extLst>
          </p:cNvPr>
          <p:cNvPicPr>
            <a:picLocks noChangeAspect="1"/>
          </p:cNvPicPr>
          <p:nvPr/>
        </p:nvPicPr>
        <p:blipFill>
          <a:blip r:embed="rId4"/>
          <a:stretch>
            <a:fillRect/>
          </a:stretch>
        </p:blipFill>
        <p:spPr>
          <a:xfrm>
            <a:off x="8648700" y="5438775"/>
            <a:ext cx="3543300" cy="1419225"/>
          </a:xfrm>
          <a:prstGeom prst="rect">
            <a:avLst/>
          </a:prstGeom>
        </p:spPr>
      </p:pic>
      <p:sp>
        <p:nvSpPr>
          <p:cNvPr id="2" name="Title 1">
            <a:extLst>
              <a:ext uri="{FF2B5EF4-FFF2-40B4-BE49-F238E27FC236}">
                <a16:creationId xmlns:a16="http://schemas.microsoft.com/office/drawing/2014/main" id="{0C0F2BD0-3595-A6CC-011B-6881E3C3E3F5}"/>
              </a:ext>
            </a:extLst>
          </p:cNvPr>
          <p:cNvSpPr>
            <a:spLocks noGrp="1"/>
          </p:cNvSpPr>
          <p:nvPr>
            <p:ph type="title"/>
          </p:nvPr>
        </p:nvSpPr>
        <p:spPr>
          <a:xfrm>
            <a:off x="838200" y="365125"/>
            <a:ext cx="10515600" cy="1325563"/>
          </a:xfrm>
        </p:spPr>
        <p:txBody>
          <a:bodyPr>
            <a:normAutofit/>
          </a:bodyPr>
          <a:lstStyle/>
          <a:p>
            <a:r>
              <a:rPr lang="en-US" sz="3600" b="1" dirty="0">
                <a:latin typeface="Futura Std Book" panose="020B0502020204020303" pitchFamily="34" charset="0"/>
              </a:rPr>
              <a:t>The Waasigan Transmission Line</a:t>
            </a:r>
            <a:br>
              <a:rPr lang="en-US" sz="3600" b="1" dirty="0">
                <a:latin typeface="Futura Std Book" panose="020B0502020204020303" pitchFamily="34" charset="0"/>
              </a:rPr>
            </a:br>
            <a:endParaRPr lang="en-US" sz="3600" b="1" dirty="0">
              <a:latin typeface="Futura Std Book" panose="020B0502020204020303" pitchFamily="34" charset="0"/>
            </a:endParaRPr>
          </a:p>
        </p:txBody>
      </p:sp>
      <p:sp>
        <p:nvSpPr>
          <p:cNvPr id="4" name="Title 1">
            <a:extLst>
              <a:ext uri="{FF2B5EF4-FFF2-40B4-BE49-F238E27FC236}">
                <a16:creationId xmlns:a16="http://schemas.microsoft.com/office/drawing/2014/main" id="{C2357024-BD7D-4A4F-0112-0C48E6843A59}"/>
              </a:ext>
            </a:extLst>
          </p:cNvPr>
          <p:cNvSpPr txBox="1">
            <a:spLocks/>
          </p:cNvSpPr>
          <p:nvPr/>
        </p:nvSpPr>
        <p:spPr>
          <a:xfrm>
            <a:off x="11277600" y="6414655"/>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7</a:t>
            </a:r>
          </a:p>
        </p:txBody>
      </p:sp>
      <p:grpSp>
        <p:nvGrpSpPr>
          <p:cNvPr id="8" name="Group 7">
            <a:extLst>
              <a:ext uri="{FF2B5EF4-FFF2-40B4-BE49-F238E27FC236}">
                <a16:creationId xmlns:a16="http://schemas.microsoft.com/office/drawing/2014/main" id="{13193D03-F360-4581-9A86-83369989D0C4}"/>
              </a:ext>
            </a:extLst>
          </p:cNvPr>
          <p:cNvGrpSpPr/>
          <p:nvPr/>
        </p:nvGrpSpPr>
        <p:grpSpPr>
          <a:xfrm>
            <a:off x="11296650" y="6490888"/>
            <a:ext cx="914400" cy="238125"/>
            <a:chOff x="11296650" y="6490888"/>
            <a:chExt cx="914400" cy="238125"/>
          </a:xfrm>
        </p:grpSpPr>
        <p:pic>
          <p:nvPicPr>
            <p:cNvPr id="9" name="Picture 8">
              <a:extLst>
                <a:ext uri="{FF2B5EF4-FFF2-40B4-BE49-F238E27FC236}">
                  <a16:creationId xmlns:a16="http://schemas.microsoft.com/office/drawing/2014/main" id="{55146583-65A7-4E35-B4EF-593910FA58F8}"/>
                </a:ext>
              </a:extLst>
            </p:cNvPr>
            <p:cNvPicPr>
              <a:picLocks noChangeAspect="1"/>
            </p:cNvPicPr>
            <p:nvPr/>
          </p:nvPicPr>
          <p:blipFill>
            <a:blip r:embed="rId5"/>
            <a:stretch>
              <a:fillRect/>
            </a:stretch>
          </p:blipFill>
          <p:spPr>
            <a:xfrm>
              <a:off x="11315700" y="6490888"/>
              <a:ext cx="876300" cy="238125"/>
            </a:xfrm>
            <a:prstGeom prst="rect">
              <a:avLst/>
            </a:prstGeom>
          </p:spPr>
        </p:pic>
        <p:sp>
          <p:nvSpPr>
            <p:cNvPr id="10" name="Title 1">
              <a:extLst>
                <a:ext uri="{FF2B5EF4-FFF2-40B4-BE49-F238E27FC236}">
                  <a16:creationId xmlns:a16="http://schemas.microsoft.com/office/drawing/2014/main" id="{824E929D-371E-4BA3-AD4B-C33D14E90147}"/>
                </a:ext>
              </a:extLst>
            </p:cNvPr>
            <p:cNvSpPr txBox="1">
              <a:spLocks/>
            </p:cNvSpPr>
            <p:nvPr/>
          </p:nvSpPr>
          <p:spPr>
            <a:xfrm>
              <a:off x="11296650" y="6491051"/>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8</a:t>
              </a:r>
            </a:p>
          </p:txBody>
        </p:sp>
      </p:grpSp>
      <p:pic>
        <p:nvPicPr>
          <p:cNvPr id="11" name="Picture 10">
            <a:extLst>
              <a:ext uri="{FF2B5EF4-FFF2-40B4-BE49-F238E27FC236}">
                <a16:creationId xmlns:a16="http://schemas.microsoft.com/office/drawing/2014/main" id="{CF2F261B-6997-4614-9430-75E7A35EFD4C}"/>
              </a:ext>
            </a:extLst>
          </p:cNvPr>
          <p:cNvPicPr>
            <a:picLocks noChangeAspect="1"/>
          </p:cNvPicPr>
          <p:nvPr/>
        </p:nvPicPr>
        <p:blipFill>
          <a:blip r:embed="rId6"/>
          <a:stretch>
            <a:fillRect/>
          </a:stretch>
        </p:blipFill>
        <p:spPr>
          <a:xfrm>
            <a:off x="10353675" y="-2263"/>
            <a:ext cx="1838325" cy="3276600"/>
          </a:xfrm>
          <a:prstGeom prst="rect">
            <a:avLst/>
          </a:prstGeom>
        </p:spPr>
      </p:pic>
      <p:grpSp>
        <p:nvGrpSpPr>
          <p:cNvPr id="12" name="Group 11">
            <a:extLst>
              <a:ext uri="{FF2B5EF4-FFF2-40B4-BE49-F238E27FC236}">
                <a16:creationId xmlns:a16="http://schemas.microsoft.com/office/drawing/2014/main" id="{B2A03ACA-E499-44A3-A541-4EAECA466497}"/>
              </a:ext>
            </a:extLst>
          </p:cNvPr>
          <p:cNvGrpSpPr/>
          <p:nvPr/>
        </p:nvGrpSpPr>
        <p:grpSpPr>
          <a:xfrm>
            <a:off x="10081593" y="26571"/>
            <a:ext cx="2076450" cy="3624895"/>
            <a:chOff x="10081593" y="26571"/>
            <a:chExt cx="2076450" cy="3624895"/>
          </a:xfrm>
        </p:grpSpPr>
        <p:pic>
          <p:nvPicPr>
            <p:cNvPr id="13" name="Picture 12">
              <a:extLst>
                <a:ext uri="{FF2B5EF4-FFF2-40B4-BE49-F238E27FC236}">
                  <a16:creationId xmlns:a16="http://schemas.microsoft.com/office/drawing/2014/main" id="{0B12DB64-0998-4C03-9503-8DD8A5B90FAE}"/>
                </a:ext>
              </a:extLst>
            </p:cNvPr>
            <p:cNvPicPr>
              <a:picLocks noChangeAspect="1"/>
            </p:cNvPicPr>
            <p:nvPr/>
          </p:nvPicPr>
          <p:blipFill rotWithShape="1">
            <a:blip r:embed="rId3"/>
            <a:srcRect t="27234"/>
            <a:stretch/>
          </p:blipFill>
          <p:spPr>
            <a:xfrm>
              <a:off x="10081593" y="26571"/>
              <a:ext cx="2076450" cy="3624895"/>
            </a:xfrm>
            <a:prstGeom prst="rect">
              <a:avLst/>
            </a:prstGeom>
          </p:spPr>
        </p:pic>
        <p:pic>
          <p:nvPicPr>
            <p:cNvPr id="14" name="Picture 13">
              <a:extLst>
                <a:ext uri="{FF2B5EF4-FFF2-40B4-BE49-F238E27FC236}">
                  <a16:creationId xmlns:a16="http://schemas.microsoft.com/office/drawing/2014/main" id="{D3650672-7DF2-4CE1-9274-0B2EE5384831}"/>
                </a:ext>
              </a:extLst>
            </p:cNvPr>
            <p:cNvPicPr>
              <a:picLocks noChangeAspect="1"/>
            </p:cNvPicPr>
            <p:nvPr/>
          </p:nvPicPr>
          <p:blipFill>
            <a:blip r:embed="rId7"/>
            <a:stretch>
              <a:fillRect/>
            </a:stretch>
          </p:blipFill>
          <p:spPr>
            <a:xfrm>
              <a:off x="10757602" y="334210"/>
              <a:ext cx="1126624" cy="545270"/>
            </a:xfrm>
            <a:prstGeom prst="rect">
              <a:avLst/>
            </a:prstGeom>
          </p:spPr>
        </p:pic>
      </p:grpSp>
      <p:sp>
        <p:nvSpPr>
          <p:cNvPr id="3" name="Content Placeholder 2">
            <a:extLst>
              <a:ext uri="{FF2B5EF4-FFF2-40B4-BE49-F238E27FC236}">
                <a16:creationId xmlns:a16="http://schemas.microsoft.com/office/drawing/2014/main" id="{B43A6AD2-05A6-E79E-5514-FA5AC1157178}"/>
              </a:ext>
            </a:extLst>
          </p:cNvPr>
          <p:cNvSpPr>
            <a:spLocks noGrp="1"/>
          </p:cNvSpPr>
          <p:nvPr>
            <p:ph idx="1"/>
          </p:nvPr>
        </p:nvSpPr>
        <p:spPr>
          <a:xfrm>
            <a:off x="838200" y="1077739"/>
            <a:ext cx="9653954" cy="5558588"/>
          </a:xfrm>
        </p:spPr>
        <p:txBody>
          <a:bodyPr>
            <a:normAutofit fontScale="32500" lnSpcReduction="20000"/>
          </a:bodyPr>
          <a:lstStyle/>
          <a:p>
            <a:pPr>
              <a:lnSpc>
                <a:spcPct val="120000"/>
              </a:lnSpc>
              <a:spcAft>
                <a:spcPts val="1200"/>
              </a:spcAft>
            </a:pPr>
            <a:r>
              <a:rPr lang="en-US" sz="8000" dirty="0">
                <a:latin typeface="FuturaBook" pitchFamily="2" charset="0"/>
              </a:rPr>
              <a:t>Waasigan is a proposed new double-circuit 230 kilovolt (kV) transmission line between Lakehead Transformer Station (TS) in the Municipality of Shuniah and Mackenzie TS in the Town of Atikokan, and a new single-circuit 230 kV line between Mackenzie TS and Dryden TS in the City of Dryden</a:t>
            </a:r>
          </a:p>
          <a:p>
            <a:pPr>
              <a:lnSpc>
                <a:spcPct val="120000"/>
              </a:lnSpc>
              <a:spcAft>
                <a:spcPts val="1200"/>
              </a:spcAft>
            </a:pPr>
            <a:r>
              <a:rPr lang="en-US" sz="8000" dirty="0">
                <a:latin typeface="FuturaBook" pitchFamily="2" charset="0"/>
              </a:rPr>
              <a:t>The Waasigan Transmission Line is located in the traditional territories of the Treaty #3 and Robinson-Superior First Nations, and traverses the Northwestern Ontario Métis Community and Northern Lake Superior Métis Community</a:t>
            </a:r>
          </a:p>
          <a:p>
            <a:pPr>
              <a:lnSpc>
                <a:spcPct val="120000"/>
              </a:lnSpc>
              <a:spcAft>
                <a:spcPts val="1200"/>
              </a:spcAft>
            </a:pPr>
            <a:r>
              <a:rPr lang="en-US" sz="8000" dirty="0">
                <a:latin typeface="FuturaBook" pitchFamily="2" charset="0"/>
              </a:rPr>
              <a:t>Hydro One is currently completing a comprehensive environmental assessment (EA) for the Project, under the Ontario </a:t>
            </a:r>
            <a:r>
              <a:rPr lang="en-US" sz="8000" i="1" dirty="0">
                <a:latin typeface="FuturaBook" pitchFamily="2" charset="0"/>
              </a:rPr>
              <a:t>Environmental Assessment Act</a:t>
            </a:r>
          </a:p>
          <a:p>
            <a:pPr>
              <a:lnSpc>
                <a:spcPct val="100000"/>
              </a:lnSpc>
            </a:pPr>
            <a:endParaRPr lang="en-US" sz="1600" dirty="0"/>
          </a:p>
        </p:txBody>
      </p:sp>
      <p:pic>
        <p:nvPicPr>
          <p:cNvPr id="15" name="Picture 14">
            <a:extLst>
              <a:ext uri="{FF2B5EF4-FFF2-40B4-BE49-F238E27FC236}">
                <a16:creationId xmlns:a16="http://schemas.microsoft.com/office/drawing/2014/main" id="{06C1DDEF-946C-4EAF-A2EE-C5B62167D421}"/>
              </a:ext>
            </a:extLst>
          </p:cNvPr>
          <p:cNvPicPr>
            <a:picLocks noChangeAspect="1"/>
          </p:cNvPicPr>
          <p:nvPr/>
        </p:nvPicPr>
        <p:blipFill>
          <a:blip r:embed="rId8"/>
          <a:stretch>
            <a:fillRect/>
          </a:stretch>
        </p:blipFill>
        <p:spPr>
          <a:xfrm>
            <a:off x="10684263" y="1032075"/>
            <a:ext cx="1262873" cy="1576217"/>
          </a:xfrm>
          <a:prstGeom prst="rect">
            <a:avLst/>
          </a:prstGeom>
        </p:spPr>
      </p:pic>
    </p:spTree>
    <p:extLst>
      <p:ext uri="{BB962C8B-B14F-4D97-AF65-F5344CB8AC3E}">
        <p14:creationId xmlns:p14="http://schemas.microsoft.com/office/powerpoint/2010/main" val="3548430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2666" y="550135"/>
            <a:ext cx="7925691" cy="633507"/>
          </a:xfrm>
          <a:prstGeom prst="rect">
            <a:avLst/>
          </a:prstGeom>
        </p:spPr>
        <p:txBody>
          <a:bodyPr vert="horz" wrap="square" lIns="0" tIns="17780" rIns="0" bIns="0" rtlCol="0" anchor="ctr">
            <a:spAutoFit/>
          </a:bodyPr>
          <a:lstStyle/>
          <a:p>
            <a:pPr marL="16933">
              <a:lnSpc>
                <a:spcPct val="100000"/>
              </a:lnSpc>
              <a:spcBef>
                <a:spcPts val="140"/>
              </a:spcBef>
            </a:pPr>
            <a:r>
              <a:rPr lang="en-US" sz="4000" b="1" dirty="0">
                <a:latin typeface="Futura Std Book" panose="020B0502020204020303"/>
              </a:rPr>
              <a:t>An Introduction to the IESO</a:t>
            </a:r>
            <a:endParaRPr sz="3467" dirty="0">
              <a:solidFill>
                <a:srgbClr val="FF0000"/>
              </a:solidFill>
              <a:latin typeface="Futura Std Book" panose="020B0502020204020303"/>
            </a:endParaRPr>
          </a:p>
        </p:txBody>
      </p:sp>
      <p:sp>
        <p:nvSpPr>
          <p:cNvPr id="7" name="object 7"/>
          <p:cNvSpPr txBox="1">
            <a:spLocks noGrp="1"/>
          </p:cNvSpPr>
          <p:nvPr>
            <p:ph sz="half" idx="2"/>
          </p:nvPr>
        </p:nvSpPr>
        <p:spPr>
          <a:xfrm>
            <a:off x="1960203" y="1601385"/>
            <a:ext cx="3254587" cy="4222524"/>
          </a:xfrm>
          <a:prstGeom prst="rect">
            <a:avLst/>
          </a:prstGeom>
        </p:spPr>
        <p:txBody>
          <a:bodyPr vert="horz" wrap="square" lIns="0" tIns="16087" rIns="0" bIns="0" rtlCol="0">
            <a:spAutoFit/>
          </a:bodyPr>
          <a:lstStyle/>
          <a:p>
            <a:pPr marL="0" indent="0">
              <a:lnSpc>
                <a:spcPct val="100000"/>
              </a:lnSpc>
              <a:spcBef>
                <a:spcPts val="127"/>
              </a:spcBef>
              <a:buNone/>
            </a:pPr>
            <a:r>
              <a:rPr sz="2000" spc="-13" dirty="0">
                <a:latin typeface="FuturaBook" panose="00000400000000000000" pitchFamily="2" charset="0"/>
              </a:rPr>
              <a:t>Reliably </a:t>
            </a:r>
            <a:r>
              <a:rPr sz="2000" spc="-7" dirty="0">
                <a:latin typeface="FuturaBook" panose="00000400000000000000" pitchFamily="2" charset="0"/>
              </a:rPr>
              <a:t>operate</a:t>
            </a:r>
            <a:r>
              <a:rPr sz="2000" spc="-33" dirty="0">
                <a:latin typeface="FuturaBook" panose="00000400000000000000" pitchFamily="2" charset="0"/>
              </a:rPr>
              <a:t> </a:t>
            </a:r>
            <a:r>
              <a:rPr sz="2000" spc="-13" dirty="0">
                <a:latin typeface="FuturaBook" panose="00000400000000000000" pitchFamily="2" charset="0"/>
              </a:rPr>
              <a:t>Ontario’s</a:t>
            </a:r>
            <a:r>
              <a:rPr lang="en-US" sz="2000" spc="-13" dirty="0">
                <a:latin typeface="FuturaBook" panose="00000400000000000000" pitchFamily="2" charset="0"/>
              </a:rPr>
              <a:t> power </a:t>
            </a:r>
            <a:r>
              <a:rPr sz="2000" spc="-13" dirty="0">
                <a:latin typeface="FuturaBook" panose="00000400000000000000" pitchFamily="2" charset="0"/>
              </a:rPr>
              <a:t>system</a:t>
            </a:r>
            <a:r>
              <a:rPr sz="2000" spc="33" dirty="0">
                <a:latin typeface="FuturaBook" panose="00000400000000000000" pitchFamily="2" charset="0"/>
              </a:rPr>
              <a:t> </a:t>
            </a:r>
            <a:r>
              <a:rPr sz="2000" spc="-7" dirty="0">
                <a:latin typeface="FuturaBook" panose="00000400000000000000" pitchFamily="2" charset="0"/>
              </a:rPr>
              <a:t>24/7</a:t>
            </a:r>
          </a:p>
          <a:p>
            <a:pPr marL="0" marR="375064" indent="0">
              <a:lnSpc>
                <a:spcPct val="100000"/>
              </a:lnSpc>
              <a:buNone/>
            </a:pPr>
            <a:endParaRPr lang="en-US" sz="2000" spc="-13" dirty="0">
              <a:latin typeface="FuturaBook" panose="00000400000000000000" pitchFamily="2" charset="0"/>
            </a:endParaRPr>
          </a:p>
          <a:p>
            <a:pPr marL="0" marR="375064" indent="0">
              <a:lnSpc>
                <a:spcPct val="100000"/>
              </a:lnSpc>
              <a:buNone/>
            </a:pPr>
            <a:r>
              <a:rPr sz="2000" spc="-13" dirty="0">
                <a:latin typeface="FuturaBook" panose="00000400000000000000" pitchFamily="2" charset="0"/>
              </a:rPr>
              <a:t>Plan for Ontario’s future  energy </a:t>
            </a:r>
            <a:r>
              <a:rPr sz="2000" spc="-7" dirty="0">
                <a:latin typeface="FuturaBook" panose="00000400000000000000" pitchFamily="2" charset="0"/>
              </a:rPr>
              <a:t>needs</a:t>
            </a:r>
            <a:endParaRPr lang="en-US" sz="2000" spc="-7" dirty="0">
              <a:latin typeface="FuturaBook" panose="00000400000000000000" pitchFamily="2" charset="0"/>
            </a:endParaRPr>
          </a:p>
          <a:p>
            <a:pPr marL="0" marR="375064" indent="0">
              <a:lnSpc>
                <a:spcPct val="100000"/>
              </a:lnSpc>
              <a:buNone/>
            </a:pPr>
            <a:endParaRPr sz="2000" spc="-7" dirty="0">
              <a:latin typeface="FuturaBook" panose="00000400000000000000" pitchFamily="2" charset="0"/>
            </a:endParaRPr>
          </a:p>
          <a:p>
            <a:pPr marL="0" marR="253147" indent="0">
              <a:lnSpc>
                <a:spcPct val="100000"/>
              </a:lnSpc>
              <a:spcBef>
                <a:spcPts val="7"/>
              </a:spcBef>
              <a:buNone/>
            </a:pPr>
            <a:r>
              <a:rPr sz="2000" spc="-7" dirty="0">
                <a:latin typeface="FuturaBook" panose="00000400000000000000" pitchFamily="2" charset="0"/>
              </a:rPr>
              <a:t>Enable </a:t>
            </a:r>
            <a:r>
              <a:rPr lang="en-US" sz="2000" spc="-13" dirty="0">
                <a:latin typeface="FuturaBook" panose="00000400000000000000" pitchFamily="2" charset="0"/>
              </a:rPr>
              <a:t>c</a:t>
            </a:r>
            <a:r>
              <a:rPr sz="2000" spc="-13" dirty="0">
                <a:latin typeface="FuturaBook" panose="00000400000000000000" pitchFamily="2" charset="0"/>
              </a:rPr>
              <a:t>ompetition </a:t>
            </a:r>
            <a:r>
              <a:rPr sz="2000" spc="-7" dirty="0">
                <a:latin typeface="FuturaBook" panose="00000400000000000000" pitchFamily="2" charset="0"/>
              </a:rPr>
              <a:t>and  </a:t>
            </a:r>
            <a:r>
              <a:rPr sz="2000" spc="-13" dirty="0">
                <a:latin typeface="FuturaBook" panose="00000400000000000000" pitchFamily="2" charset="0"/>
              </a:rPr>
              <a:t>create efficient electricity  markets</a:t>
            </a:r>
            <a:endParaRPr lang="en-US" sz="2000" spc="-13" dirty="0">
              <a:latin typeface="FuturaBook" panose="00000400000000000000" pitchFamily="2" charset="0"/>
            </a:endParaRPr>
          </a:p>
          <a:p>
            <a:pPr marL="0" marR="253147" indent="0">
              <a:lnSpc>
                <a:spcPct val="100000"/>
              </a:lnSpc>
              <a:spcBef>
                <a:spcPts val="7"/>
              </a:spcBef>
              <a:buNone/>
            </a:pPr>
            <a:endParaRPr sz="2000" spc="-13" dirty="0">
              <a:latin typeface="FuturaBook" panose="00000400000000000000" pitchFamily="2" charset="0"/>
            </a:endParaRPr>
          </a:p>
          <a:p>
            <a:pPr marL="0" marR="683243" indent="0">
              <a:lnSpc>
                <a:spcPct val="100000"/>
              </a:lnSpc>
              <a:buNone/>
            </a:pPr>
            <a:r>
              <a:rPr lang="en-US" sz="2000" spc="-7" dirty="0">
                <a:latin typeface="FuturaBook" panose="00000400000000000000" pitchFamily="2" charset="0"/>
              </a:rPr>
              <a:t>Deliver </a:t>
            </a:r>
            <a:r>
              <a:rPr sz="2000" spc="-13" dirty="0">
                <a:latin typeface="FuturaBook" panose="00000400000000000000" pitchFamily="2" charset="0"/>
              </a:rPr>
              <a:t>province-wide  energy efficiency</a:t>
            </a:r>
          </a:p>
        </p:txBody>
      </p:sp>
      <p:sp>
        <p:nvSpPr>
          <p:cNvPr id="15" name="object 15"/>
          <p:cNvSpPr txBox="1">
            <a:spLocks noGrp="1"/>
          </p:cNvSpPr>
          <p:nvPr>
            <p:ph type="sldNum" sz="quarter" idx="7"/>
          </p:nvPr>
        </p:nvSpPr>
        <p:spPr>
          <a:xfrm>
            <a:off x="11480800" y="8617667"/>
            <a:ext cx="3657600" cy="201764"/>
          </a:xfrm>
          <a:prstGeom prst="rect">
            <a:avLst/>
          </a:prstGeom>
        </p:spPr>
        <p:txBody>
          <a:bodyPr vert="horz" wrap="square" lIns="0" tIns="16933" rIns="0" bIns="0" rtlCol="0" anchor="ctr">
            <a:spAutoFit/>
          </a:bodyPr>
          <a:lstStyle/>
          <a:p>
            <a:pPr marL="50799">
              <a:spcBef>
                <a:spcPts val="133"/>
              </a:spcBef>
            </a:pPr>
            <a:fld id="{81D60167-4931-47E6-BA6A-407CBD079E47}" type="slidenum">
              <a:rPr dirty="0"/>
              <a:pPr marL="50799">
                <a:spcBef>
                  <a:spcPts val="133"/>
                </a:spcBef>
              </a:pPr>
              <a:t>9</a:t>
            </a:fld>
            <a:endParaRPr dirty="0"/>
          </a:p>
        </p:txBody>
      </p:sp>
      <p:sp>
        <p:nvSpPr>
          <p:cNvPr id="3" name="object 3"/>
          <p:cNvSpPr/>
          <p:nvPr/>
        </p:nvSpPr>
        <p:spPr>
          <a:xfrm>
            <a:off x="727636" y="1476084"/>
            <a:ext cx="788053" cy="843033"/>
          </a:xfrm>
          <a:prstGeom prst="rect">
            <a:avLst/>
          </a:prstGeom>
          <a:blipFill>
            <a:blip r:embed="rId2" cstate="print"/>
            <a:stretch>
              <a:fillRect/>
            </a:stretch>
          </a:blipFill>
        </p:spPr>
        <p:txBody>
          <a:bodyPr wrap="square" lIns="0" tIns="0" rIns="0" bIns="0" rtlCol="0"/>
          <a:lstStyle/>
          <a:p>
            <a:endParaRPr sz="2400"/>
          </a:p>
        </p:txBody>
      </p:sp>
      <p:sp>
        <p:nvSpPr>
          <p:cNvPr id="4" name="object 4"/>
          <p:cNvSpPr/>
          <p:nvPr/>
        </p:nvSpPr>
        <p:spPr>
          <a:xfrm>
            <a:off x="774625" y="2696511"/>
            <a:ext cx="623112" cy="739181"/>
          </a:xfrm>
          <a:prstGeom prst="rect">
            <a:avLst/>
          </a:prstGeom>
          <a:blipFill>
            <a:blip r:embed="rId3" cstate="print"/>
            <a:stretch>
              <a:fillRect/>
            </a:stretch>
          </a:blipFill>
        </p:spPr>
        <p:txBody>
          <a:bodyPr wrap="square" lIns="0" tIns="0" rIns="0" bIns="0" rtlCol="0"/>
          <a:lstStyle/>
          <a:p>
            <a:endParaRPr sz="2400"/>
          </a:p>
        </p:txBody>
      </p:sp>
      <p:sp>
        <p:nvSpPr>
          <p:cNvPr id="5" name="object 5"/>
          <p:cNvSpPr/>
          <p:nvPr/>
        </p:nvSpPr>
        <p:spPr>
          <a:xfrm>
            <a:off x="759269" y="3881391"/>
            <a:ext cx="641439" cy="708637"/>
          </a:xfrm>
          <a:prstGeom prst="rect">
            <a:avLst/>
          </a:prstGeom>
          <a:blipFill>
            <a:blip r:embed="rId4" cstate="print"/>
            <a:stretch>
              <a:fillRect/>
            </a:stretch>
          </a:blipFill>
        </p:spPr>
        <p:txBody>
          <a:bodyPr wrap="square" lIns="0" tIns="0" rIns="0" bIns="0" rtlCol="0"/>
          <a:lstStyle/>
          <a:p>
            <a:endParaRPr sz="2400"/>
          </a:p>
        </p:txBody>
      </p:sp>
      <p:sp>
        <p:nvSpPr>
          <p:cNvPr id="6" name="object 6"/>
          <p:cNvSpPr/>
          <p:nvPr/>
        </p:nvSpPr>
        <p:spPr>
          <a:xfrm>
            <a:off x="727636" y="5160968"/>
            <a:ext cx="875429" cy="580349"/>
          </a:xfrm>
          <a:prstGeom prst="rect">
            <a:avLst/>
          </a:prstGeom>
          <a:blipFill>
            <a:blip r:embed="rId5" cstate="print"/>
            <a:stretch>
              <a:fillRect/>
            </a:stretch>
          </a:blipFill>
        </p:spPr>
        <p:txBody>
          <a:bodyPr wrap="square" lIns="0" tIns="0" rIns="0" bIns="0" rtlCol="0"/>
          <a:lstStyle/>
          <a:p>
            <a:endParaRPr sz="2400"/>
          </a:p>
        </p:txBody>
      </p:sp>
      <p:sp>
        <p:nvSpPr>
          <p:cNvPr id="8" name="object 8"/>
          <p:cNvSpPr/>
          <p:nvPr/>
        </p:nvSpPr>
        <p:spPr>
          <a:xfrm>
            <a:off x="6025423" y="1601385"/>
            <a:ext cx="704016" cy="763617"/>
          </a:xfrm>
          <a:prstGeom prst="rect">
            <a:avLst/>
          </a:prstGeom>
          <a:blipFill>
            <a:blip r:embed="rId6" cstate="print"/>
            <a:stretch>
              <a:fillRect/>
            </a:stretch>
          </a:blipFill>
        </p:spPr>
        <p:txBody>
          <a:bodyPr wrap="square" lIns="0" tIns="0" rIns="0" bIns="0" rtlCol="0"/>
          <a:lstStyle/>
          <a:p>
            <a:endParaRPr sz="2400"/>
          </a:p>
        </p:txBody>
      </p:sp>
      <p:sp>
        <p:nvSpPr>
          <p:cNvPr id="9" name="object 9"/>
          <p:cNvSpPr/>
          <p:nvPr/>
        </p:nvSpPr>
        <p:spPr>
          <a:xfrm>
            <a:off x="5984654" y="2611560"/>
            <a:ext cx="759113" cy="734625"/>
          </a:xfrm>
          <a:prstGeom prst="rect">
            <a:avLst/>
          </a:prstGeom>
          <a:blipFill>
            <a:blip r:embed="rId7" cstate="print"/>
            <a:stretch>
              <a:fillRect/>
            </a:stretch>
          </a:blipFill>
        </p:spPr>
        <p:txBody>
          <a:bodyPr wrap="square" lIns="0" tIns="0" rIns="0" bIns="0" rtlCol="0"/>
          <a:lstStyle/>
          <a:p>
            <a:endParaRPr sz="2400"/>
          </a:p>
        </p:txBody>
      </p:sp>
      <p:sp>
        <p:nvSpPr>
          <p:cNvPr id="10" name="object 10"/>
          <p:cNvSpPr txBox="1"/>
          <p:nvPr/>
        </p:nvSpPr>
        <p:spPr>
          <a:xfrm>
            <a:off x="7251530" y="1582590"/>
            <a:ext cx="3126740" cy="1555127"/>
          </a:xfrm>
          <a:prstGeom prst="rect">
            <a:avLst/>
          </a:prstGeom>
        </p:spPr>
        <p:txBody>
          <a:bodyPr vert="horz" wrap="square" lIns="0" tIns="16087" rIns="0" bIns="0" rtlCol="0">
            <a:spAutoFit/>
          </a:bodyPr>
          <a:lstStyle/>
          <a:p>
            <a:pPr marL="16933" marR="6773">
              <a:spcBef>
                <a:spcPts val="127"/>
              </a:spcBef>
            </a:pPr>
            <a:r>
              <a:rPr sz="2000" spc="-13" dirty="0">
                <a:latin typeface="FutureBook"/>
                <a:cs typeface="Tahoma"/>
              </a:rPr>
              <a:t>Purposefully </a:t>
            </a:r>
            <a:r>
              <a:rPr sz="2000" spc="-7" dirty="0">
                <a:latin typeface="FutureBook"/>
                <a:cs typeface="Tahoma"/>
              </a:rPr>
              <a:t>engage </a:t>
            </a:r>
            <a:r>
              <a:rPr sz="2000" spc="-13" dirty="0">
                <a:latin typeface="FutureBook"/>
                <a:cs typeface="Tahoma"/>
              </a:rPr>
              <a:t>to  enable informed</a:t>
            </a:r>
            <a:r>
              <a:rPr sz="2000" spc="33" dirty="0">
                <a:latin typeface="FutureBook"/>
                <a:cs typeface="Tahoma"/>
              </a:rPr>
              <a:t> </a:t>
            </a:r>
            <a:r>
              <a:rPr sz="2000" spc="-13" dirty="0">
                <a:latin typeface="FutureBook"/>
                <a:cs typeface="Tahoma"/>
              </a:rPr>
              <a:t>decisions</a:t>
            </a:r>
            <a:endParaRPr sz="2000" dirty="0">
              <a:latin typeface="FutureBook"/>
              <a:cs typeface="Tahoma"/>
            </a:endParaRPr>
          </a:p>
          <a:p>
            <a:pPr>
              <a:spcBef>
                <a:spcPts val="40"/>
              </a:spcBef>
            </a:pPr>
            <a:endParaRPr lang="en-US" sz="2000" dirty="0">
              <a:latin typeface="FutureBook"/>
              <a:cs typeface="Tahoma"/>
            </a:endParaRPr>
          </a:p>
          <a:p>
            <a:pPr>
              <a:spcBef>
                <a:spcPts val="40"/>
              </a:spcBef>
            </a:pPr>
            <a:endParaRPr sz="2000" dirty="0">
              <a:latin typeface="FutureBook"/>
              <a:cs typeface="Tahoma"/>
            </a:endParaRPr>
          </a:p>
          <a:p>
            <a:pPr marL="26246">
              <a:spcBef>
                <a:spcPts val="7"/>
              </a:spcBef>
            </a:pPr>
            <a:r>
              <a:rPr sz="2000" spc="-7" dirty="0">
                <a:latin typeface="FutureBook"/>
                <a:cs typeface="Tahoma"/>
              </a:rPr>
              <a:t>Support</a:t>
            </a:r>
            <a:r>
              <a:rPr sz="2000" dirty="0">
                <a:latin typeface="FutureBook"/>
                <a:cs typeface="Tahoma"/>
              </a:rPr>
              <a:t> </a:t>
            </a:r>
            <a:r>
              <a:rPr sz="2000" spc="-20" dirty="0">
                <a:latin typeface="FutureBook"/>
                <a:cs typeface="Tahoma"/>
              </a:rPr>
              <a:t>innovation</a:t>
            </a:r>
            <a:endParaRPr sz="2000" dirty="0">
              <a:latin typeface="FutureBook"/>
              <a:cs typeface="Tahoma"/>
            </a:endParaRPr>
          </a:p>
        </p:txBody>
      </p:sp>
      <p:sp>
        <p:nvSpPr>
          <p:cNvPr id="11" name="object 11"/>
          <p:cNvSpPr/>
          <p:nvPr/>
        </p:nvSpPr>
        <p:spPr>
          <a:xfrm>
            <a:off x="6179414" y="3700535"/>
            <a:ext cx="415939" cy="774762"/>
          </a:xfrm>
          <a:prstGeom prst="rect">
            <a:avLst/>
          </a:prstGeom>
          <a:blipFill>
            <a:blip r:embed="rId8" cstate="print"/>
            <a:stretch>
              <a:fillRect/>
            </a:stretch>
          </a:blipFill>
        </p:spPr>
        <p:txBody>
          <a:bodyPr wrap="square" lIns="0" tIns="0" rIns="0" bIns="0" rtlCol="0"/>
          <a:lstStyle/>
          <a:p>
            <a:endParaRPr sz="2400"/>
          </a:p>
        </p:txBody>
      </p:sp>
      <p:sp>
        <p:nvSpPr>
          <p:cNvPr id="12" name="object 12"/>
          <p:cNvSpPr txBox="1"/>
          <p:nvPr/>
        </p:nvSpPr>
        <p:spPr>
          <a:xfrm>
            <a:off x="7323592" y="3881391"/>
            <a:ext cx="3735960" cy="324021"/>
          </a:xfrm>
          <a:prstGeom prst="rect">
            <a:avLst/>
          </a:prstGeom>
        </p:spPr>
        <p:txBody>
          <a:bodyPr vert="horz" wrap="square" lIns="0" tIns="16087" rIns="0" bIns="0" rtlCol="0">
            <a:spAutoFit/>
          </a:bodyPr>
          <a:lstStyle/>
          <a:p>
            <a:pPr marL="16933">
              <a:spcBef>
                <a:spcPts val="127"/>
              </a:spcBef>
            </a:pPr>
            <a:r>
              <a:rPr lang="en-US" sz="2000" spc="-13" dirty="0">
                <a:latin typeface="FutureBook"/>
                <a:cs typeface="Tahoma"/>
              </a:rPr>
              <a:t>Show c</a:t>
            </a:r>
            <a:r>
              <a:rPr sz="2000" spc="-13" dirty="0">
                <a:latin typeface="FutureBook"/>
                <a:cs typeface="Tahoma"/>
              </a:rPr>
              <a:t>ybersecurity</a:t>
            </a:r>
            <a:r>
              <a:rPr sz="2000" spc="13" dirty="0">
                <a:latin typeface="FutureBook"/>
                <a:cs typeface="Tahoma"/>
              </a:rPr>
              <a:t> </a:t>
            </a:r>
            <a:r>
              <a:rPr sz="2000" spc="-13" dirty="0">
                <a:latin typeface="FutureBook"/>
                <a:cs typeface="Tahoma"/>
              </a:rPr>
              <a:t>leadership</a:t>
            </a:r>
            <a:endParaRPr sz="2000" dirty="0">
              <a:latin typeface="FutureBook"/>
              <a:cs typeface="Tahoma"/>
            </a:endParaRPr>
          </a:p>
        </p:txBody>
      </p:sp>
      <p:sp>
        <p:nvSpPr>
          <p:cNvPr id="13" name="object 13"/>
          <p:cNvSpPr/>
          <p:nvPr/>
        </p:nvSpPr>
        <p:spPr>
          <a:xfrm>
            <a:off x="6020070" y="5006692"/>
            <a:ext cx="734625" cy="734625"/>
          </a:xfrm>
          <a:prstGeom prst="rect">
            <a:avLst/>
          </a:prstGeom>
          <a:blipFill>
            <a:blip r:embed="rId9" cstate="print"/>
            <a:stretch>
              <a:fillRect/>
            </a:stretch>
          </a:blipFill>
        </p:spPr>
        <p:txBody>
          <a:bodyPr wrap="square" lIns="0" tIns="0" rIns="0" bIns="0" rtlCol="0"/>
          <a:lstStyle/>
          <a:p>
            <a:endParaRPr sz="2400"/>
          </a:p>
        </p:txBody>
      </p:sp>
      <p:sp>
        <p:nvSpPr>
          <p:cNvPr id="14" name="object 14"/>
          <p:cNvSpPr txBox="1"/>
          <p:nvPr/>
        </p:nvSpPr>
        <p:spPr>
          <a:xfrm>
            <a:off x="7251530" y="5006692"/>
            <a:ext cx="3735960" cy="631797"/>
          </a:xfrm>
          <a:prstGeom prst="rect">
            <a:avLst/>
          </a:prstGeom>
        </p:spPr>
        <p:txBody>
          <a:bodyPr vert="horz" wrap="square" lIns="0" tIns="16087" rIns="0" bIns="0" rtlCol="0">
            <a:spAutoFit/>
          </a:bodyPr>
          <a:lstStyle/>
          <a:p>
            <a:pPr marL="16933">
              <a:spcBef>
                <a:spcPts val="127"/>
              </a:spcBef>
            </a:pPr>
            <a:r>
              <a:rPr lang="en-US" sz="2000" spc="-13" dirty="0">
                <a:latin typeface="FutureBook"/>
                <a:cs typeface="Tahoma"/>
              </a:rPr>
              <a:t>Serve as Ontario’s </a:t>
            </a:r>
            <a:r>
              <a:rPr sz="2000" spc="-13" dirty="0">
                <a:latin typeface="FutureBook"/>
                <a:cs typeface="Tahoma"/>
              </a:rPr>
              <a:t>Smart Metering Entity</a:t>
            </a:r>
            <a:endParaRPr sz="2000" dirty="0">
              <a:latin typeface="FutureBook"/>
              <a:cs typeface="Tahoma"/>
            </a:endParaRPr>
          </a:p>
        </p:txBody>
      </p:sp>
      <p:pic>
        <p:nvPicPr>
          <p:cNvPr id="22" name="Picture 21">
            <a:extLst>
              <a:ext uri="{FF2B5EF4-FFF2-40B4-BE49-F238E27FC236}">
                <a16:creationId xmlns:a16="http://schemas.microsoft.com/office/drawing/2014/main" id="{5403CC00-30D0-4614-A9B1-3E8C5B72D83B}"/>
              </a:ext>
            </a:extLst>
          </p:cNvPr>
          <p:cNvPicPr>
            <a:picLocks noChangeAspect="1"/>
          </p:cNvPicPr>
          <p:nvPr/>
        </p:nvPicPr>
        <p:blipFill>
          <a:blip r:embed="rId10"/>
          <a:stretch>
            <a:fillRect/>
          </a:stretch>
        </p:blipFill>
        <p:spPr>
          <a:xfrm>
            <a:off x="0" y="6166771"/>
            <a:ext cx="9213735" cy="648234"/>
          </a:xfrm>
          <a:prstGeom prst="rect">
            <a:avLst/>
          </a:prstGeom>
        </p:spPr>
      </p:pic>
      <p:pic>
        <p:nvPicPr>
          <p:cNvPr id="20" name="Picture 19">
            <a:extLst>
              <a:ext uri="{FF2B5EF4-FFF2-40B4-BE49-F238E27FC236}">
                <a16:creationId xmlns:a16="http://schemas.microsoft.com/office/drawing/2014/main" id="{D0504608-51B6-49A8-A76B-564AA05C5E28}"/>
              </a:ext>
            </a:extLst>
          </p:cNvPr>
          <p:cNvPicPr>
            <a:picLocks noChangeAspect="1"/>
          </p:cNvPicPr>
          <p:nvPr/>
        </p:nvPicPr>
        <p:blipFill>
          <a:blip r:embed="rId11"/>
          <a:stretch>
            <a:fillRect/>
          </a:stretch>
        </p:blipFill>
        <p:spPr>
          <a:xfrm>
            <a:off x="8814900" y="6037149"/>
            <a:ext cx="2665900" cy="830059"/>
          </a:xfrm>
          <a:prstGeom prst="rect">
            <a:avLst/>
          </a:prstGeom>
        </p:spPr>
      </p:pic>
      <p:sp>
        <p:nvSpPr>
          <p:cNvPr id="18" name="Title 1">
            <a:extLst>
              <a:ext uri="{FF2B5EF4-FFF2-40B4-BE49-F238E27FC236}">
                <a16:creationId xmlns:a16="http://schemas.microsoft.com/office/drawing/2014/main" id="{7F4A7E29-2BAA-4D13-8933-368C91FCFF3E}"/>
              </a:ext>
            </a:extLst>
          </p:cNvPr>
          <p:cNvSpPr txBox="1">
            <a:spLocks/>
          </p:cNvSpPr>
          <p:nvPr/>
        </p:nvSpPr>
        <p:spPr>
          <a:xfrm>
            <a:off x="11277600" y="6414655"/>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8</a:t>
            </a:r>
          </a:p>
        </p:txBody>
      </p:sp>
      <p:pic>
        <p:nvPicPr>
          <p:cNvPr id="17" name="Picture 16">
            <a:extLst>
              <a:ext uri="{FF2B5EF4-FFF2-40B4-BE49-F238E27FC236}">
                <a16:creationId xmlns:a16="http://schemas.microsoft.com/office/drawing/2014/main" id="{AD21A1FF-C2B9-4481-A331-0737C79C5B88}"/>
              </a:ext>
            </a:extLst>
          </p:cNvPr>
          <p:cNvPicPr>
            <a:picLocks noChangeAspect="1"/>
          </p:cNvPicPr>
          <p:nvPr/>
        </p:nvPicPr>
        <p:blipFill>
          <a:blip r:embed="rId12"/>
          <a:stretch>
            <a:fillRect/>
          </a:stretch>
        </p:blipFill>
        <p:spPr>
          <a:xfrm>
            <a:off x="11316807" y="6449591"/>
            <a:ext cx="876300" cy="238125"/>
          </a:xfrm>
          <a:prstGeom prst="rect">
            <a:avLst/>
          </a:prstGeom>
        </p:spPr>
      </p:pic>
      <p:sp>
        <p:nvSpPr>
          <p:cNvPr id="23" name="Title 1">
            <a:extLst>
              <a:ext uri="{FF2B5EF4-FFF2-40B4-BE49-F238E27FC236}">
                <a16:creationId xmlns:a16="http://schemas.microsoft.com/office/drawing/2014/main" id="{02A3B8CA-545D-4075-A918-E89D9D7EB0E7}"/>
              </a:ext>
            </a:extLst>
          </p:cNvPr>
          <p:cNvSpPr txBox="1">
            <a:spLocks/>
          </p:cNvSpPr>
          <p:nvPr/>
        </p:nvSpPr>
        <p:spPr>
          <a:xfrm>
            <a:off x="11282289" y="6466044"/>
            <a:ext cx="914400" cy="2216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bg1"/>
                </a:solidFill>
                <a:latin typeface="Arial" panose="020B0604020202020204" pitchFamily="34" charset="0"/>
                <a:cs typeface="Arial" panose="020B0604020202020204" pitchFamily="34" charset="0"/>
              </a:rPr>
              <a:t>9</a:t>
            </a:r>
          </a:p>
        </p:txBody>
      </p:sp>
    </p:spTree>
    <p:extLst>
      <p:ext uri="{BB962C8B-B14F-4D97-AF65-F5344CB8AC3E}">
        <p14:creationId xmlns:p14="http://schemas.microsoft.com/office/powerpoint/2010/main" val="2375605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44F39770A81F40BFACEDF691006CEA" ma:contentTypeVersion="1" ma:contentTypeDescription="Create a new document." ma:contentTypeScope="" ma:versionID="3b1ade2037b489d376b8d601c4fc5617">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7C90C53-F1DE-405D-B4A8-7F33357CE2C7}"/>
</file>

<file path=customXml/itemProps2.xml><?xml version="1.0" encoding="utf-8"?>
<ds:datastoreItem xmlns:ds="http://schemas.openxmlformats.org/officeDocument/2006/customXml" ds:itemID="{530F916F-8163-44A1-B333-562AF9033ADD}"/>
</file>

<file path=customXml/itemProps3.xml><?xml version="1.0" encoding="utf-8"?>
<ds:datastoreItem xmlns:ds="http://schemas.openxmlformats.org/officeDocument/2006/customXml" ds:itemID="{CAE102A2-CA99-4D91-8531-9E7C8B3DC5AE}"/>
</file>

<file path=docProps/app.xml><?xml version="1.0" encoding="utf-8"?>
<Properties xmlns="http://schemas.openxmlformats.org/officeDocument/2006/extended-properties" xmlns:vt="http://schemas.openxmlformats.org/officeDocument/2006/docPropsVTypes">
  <TotalTime>5078</TotalTime>
  <Words>1458</Words>
  <Application>Microsoft Office PowerPoint</Application>
  <PresentationFormat>Widescreen</PresentationFormat>
  <Paragraphs>203</Paragraphs>
  <Slides>24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Futura Std Book</vt:lpstr>
      <vt:lpstr>FuturaBook</vt:lpstr>
      <vt:lpstr>FutureBook</vt:lpstr>
      <vt:lpstr>Tahoma</vt:lpstr>
      <vt:lpstr>Office Theme</vt:lpstr>
      <vt:lpstr>PowerPoint Presentation</vt:lpstr>
      <vt:lpstr>1</vt:lpstr>
      <vt:lpstr>PowerPoint Presentation</vt:lpstr>
      <vt:lpstr>3</vt:lpstr>
      <vt:lpstr>PowerPoint Presentation</vt:lpstr>
      <vt:lpstr>00</vt:lpstr>
      <vt:lpstr>How The Electricity System  Works in Ontario</vt:lpstr>
      <vt:lpstr>The Waasigan Transmission Line </vt:lpstr>
      <vt:lpstr>An Introduction to the IESO</vt:lpstr>
      <vt:lpstr>Planning to Address Growth in the Northwest</vt:lpstr>
      <vt:lpstr>Recommended Staging &amp; Construction</vt:lpstr>
      <vt:lpstr>PowerPoint Presentation</vt:lpstr>
      <vt:lpstr>Regional Benefits</vt:lpstr>
      <vt:lpstr>Steps of the Environmental Assessment </vt:lpstr>
      <vt:lpstr>PowerPoint Presentation</vt:lpstr>
      <vt:lpstr>We Want To Hear From You!</vt:lpstr>
      <vt:lpstr>Polling Question</vt:lpstr>
      <vt:lpstr>Real Estate Requirements</vt:lpstr>
      <vt:lpstr>Indigenous Knowledge</vt:lpstr>
      <vt:lpstr>Project Timelines</vt:lpstr>
      <vt:lpstr>How To Get Involved</vt:lpstr>
      <vt:lpstr>1</vt:lpstr>
      <vt:lpstr>Polling Question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LABATT Corey</cp:lastModifiedBy>
  <cp:revision>47</cp:revision>
  <dcterms:created xsi:type="dcterms:W3CDTF">2022-05-12T18:16:11Z</dcterms:created>
  <dcterms:modified xsi:type="dcterms:W3CDTF">2022-06-16T14:08:06Z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0x010100B544F39770A81F40BFACEDF691006CEA</vt:lpwstr>
  </property>
</Properties>
</file>